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7"/>
  </p:notesMasterIdLst>
  <p:handoutMasterIdLst>
    <p:handoutMasterId r:id="rId88"/>
  </p:handoutMasterIdLst>
  <p:sldIdLst>
    <p:sldId id="256" r:id="rId2"/>
    <p:sldId id="332" r:id="rId3"/>
    <p:sldId id="373" r:id="rId4"/>
    <p:sldId id="333" r:id="rId5"/>
    <p:sldId id="334" r:id="rId6"/>
    <p:sldId id="335" r:id="rId7"/>
    <p:sldId id="381" r:id="rId8"/>
    <p:sldId id="336" r:id="rId9"/>
    <p:sldId id="370" r:id="rId10"/>
    <p:sldId id="378" r:id="rId11"/>
    <p:sldId id="387" r:id="rId12"/>
    <p:sldId id="337" r:id="rId13"/>
    <p:sldId id="338" r:id="rId14"/>
    <p:sldId id="339" r:id="rId15"/>
    <p:sldId id="374" r:id="rId16"/>
    <p:sldId id="371" r:id="rId17"/>
    <p:sldId id="380" r:id="rId18"/>
    <p:sldId id="345" r:id="rId19"/>
    <p:sldId id="346" r:id="rId20"/>
    <p:sldId id="347" r:id="rId21"/>
    <p:sldId id="348" r:id="rId22"/>
    <p:sldId id="349" r:id="rId23"/>
    <p:sldId id="350" r:id="rId24"/>
    <p:sldId id="352" r:id="rId25"/>
    <p:sldId id="351" r:id="rId26"/>
    <p:sldId id="354" r:id="rId27"/>
    <p:sldId id="355" r:id="rId28"/>
    <p:sldId id="356" r:id="rId29"/>
    <p:sldId id="357" r:id="rId30"/>
    <p:sldId id="391" r:id="rId31"/>
    <p:sldId id="358" r:id="rId32"/>
    <p:sldId id="359" r:id="rId33"/>
    <p:sldId id="360" r:id="rId34"/>
    <p:sldId id="361" r:id="rId35"/>
    <p:sldId id="388" r:id="rId36"/>
    <p:sldId id="383" r:id="rId37"/>
    <p:sldId id="362" r:id="rId38"/>
    <p:sldId id="386" r:id="rId39"/>
    <p:sldId id="365" r:id="rId40"/>
    <p:sldId id="377" r:id="rId41"/>
    <p:sldId id="364" r:id="rId42"/>
    <p:sldId id="363" r:id="rId43"/>
    <p:sldId id="379" r:id="rId44"/>
    <p:sldId id="312" r:id="rId45"/>
    <p:sldId id="313" r:id="rId46"/>
    <p:sldId id="314" r:id="rId47"/>
    <p:sldId id="315" r:id="rId48"/>
    <p:sldId id="385" r:id="rId49"/>
    <p:sldId id="331" r:id="rId50"/>
    <p:sldId id="389" r:id="rId51"/>
    <p:sldId id="316" r:id="rId52"/>
    <p:sldId id="317" r:id="rId53"/>
    <p:sldId id="375" r:id="rId54"/>
    <p:sldId id="321" r:id="rId55"/>
    <p:sldId id="372" r:id="rId56"/>
    <p:sldId id="257" r:id="rId57"/>
    <p:sldId id="272" r:id="rId58"/>
    <p:sldId id="273" r:id="rId59"/>
    <p:sldId id="258" r:id="rId60"/>
    <p:sldId id="324" r:id="rId61"/>
    <p:sldId id="325" r:id="rId62"/>
    <p:sldId id="326" r:id="rId63"/>
    <p:sldId id="259" r:id="rId64"/>
    <p:sldId id="327" r:id="rId65"/>
    <p:sldId id="328" r:id="rId66"/>
    <p:sldId id="276" r:id="rId67"/>
    <p:sldId id="277" r:id="rId68"/>
    <p:sldId id="278" r:id="rId69"/>
    <p:sldId id="285" r:id="rId70"/>
    <p:sldId id="366" r:id="rId71"/>
    <p:sldId id="367" r:id="rId72"/>
    <p:sldId id="368" r:id="rId73"/>
    <p:sldId id="369" r:id="rId74"/>
    <p:sldId id="340" r:id="rId75"/>
    <p:sldId id="341" r:id="rId76"/>
    <p:sldId id="288" r:id="rId77"/>
    <p:sldId id="290" r:id="rId78"/>
    <p:sldId id="342" r:id="rId79"/>
    <p:sldId id="343" r:id="rId80"/>
    <p:sldId id="344" r:id="rId81"/>
    <p:sldId id="390" r:id="rId82"/>
    <p:sldId id="310" r:id="rId83"/>
    <p:sldId id="311" r:id="rId84"/>
    <p:sldId id="329" r:id="rId85"/>
    <p:sldId id="376" r:id="rId8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822" autoAdjust="0"/>
    <p:restoredTop sz="90871" autoAdjust="0"/>
  </p:normalViewPr>
  <p:slideViewPr>
    <p:cSldViewPr>
      <p:cViewPr varScale="1">
        <p:scale>
          <a:sx n="95" d="100"/>
          <a:sy n="95" d="100"/>
        </p:scale>
        <p:origin x="1158"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0830"/>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29</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huggingface.co/blog/rlhf"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www.hkma.gov.hk/media/eng/doc/key-information/guidelines-and-circular/2019/20191101e1.pdf"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www.theguardian.com/football/2018/jul/14/investment-banks-predict-world-cup-failure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youtube.com/watch?v=cWBEiCxK5g0"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hyperlink" Target="https://cs.stanford.edu/people/karpathy/convnetjs/demo/rldemo.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wired.com/story/amazon-facial-recognition-congress-bias-law-enforcement/" TargetMode="External"/><Relationship Id="rId2" Type="http://schemas.openxmlformats.org/officeDocument/2006/relationships/hyperlink" Target="https://medium.com/thoughts-and-reflections/racial-bias-and-gender-bias-examples-in-ai-systems-7211e4c166a1"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6.png"/><Relationship Id="rId5" Type="http://schemas.openxmlformats.org/officeDocument/2006/relationships/oleObject" Target="../embeddings/oleObject2.bin"/><Relationship Id="rId4" Type="http://schemas.openxmlformats.org/officeDocument/2006/relationships/image" Target="../media/image65.wmf"/></Relationships>
</file>

<file path=ppt/slides/_rels/slide49.xml.rels><?xml version="1.0" encoding="UTF-8" standalone="yes"?>
<Relationships xmlns="http://schemas.openxmlformats.org/package/2006/relationships"><Relationship Id="rId3" Type="http://schemas.openxmlformats.org/officeDocument/2006/relationships/hyperlink" Target="https://www.computerweekly.com/news/252452202/Self-driving-cars-may-have-to-break-the-law-says-Law-Commission" TargetMode="External"/><Relationship Id="rId2" Type="http://schemas.openxmlformats.org/officeDocument/2006/relationships/hyperlink" Target="https://www.technologyreview.com/s/612341/a-global-ethics-study-aims-to-help-ai-solve-the-self-driving-trolley-problem/" TargetMode="Externa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www.wildml.com/2018/02/introduction-to-learning-to-trade-with-reinforcement-learning" TargetMode="External"/><Relationship Id="rId2" Type="http://schemas.openxmlformats.org/officeDocument/2006/relationships/hyperlink" Target="https://arxiv.org/abs/1709.03803"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github.com/PacktPublishing/Hands-On-Machine-Learning-for-Algorithmic-Trading/blob/master/Chapter21/04_q_learning_for_trading.ipynb"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www.google.com/url?sa=i&amp;rct=j&amp;q=&amp;esrc=s&amp;source=images&amp;cd=&amp;cad=rja&amp;uact=8&amp;ved=2ahUKEwjgxezZipXhAhUM7mEKHRSgBZwQjRx6BAgBEAU&amp;url=http://support.e-hcs.com/viewtopic.php?id%3D2763&amp;psig=AOvVaw2khFRMwsfvHN45iDnBnizg&amp;ust=1553321234480342"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1912.10944.pdf" TargetMode="Externa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hyperlink" Target="https://colab.research.google.com/github/kenwkliu/ideas/blob/master/colab/RL-Breakout.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AI, Machine Learning, Investment and Algo Trading</a:t>
            </a:r>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a:t>Ken Liu</a:t>
            </a:r>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lstStyle/>
          <a:p>
            <a:r>
              <a:rPr lang="en-US" dirty="0"/>
              <a:t>Deep Reinforcement Learning on Self-driving</a:t>
            </a:r>
          </a:p>
        </p:txBody>
      </p:sp>
      <p:sp>
        <p:nvSpPr>
          <p:cNvPr id="6" name="TextBox 5"/>
          <p:cNvSpPr txBox="1"/>
          <p:nvPr/>
        </p:nvSpPr>
        <p:spPr>
          <a:xfrm>
            <a:off x="971601" y="2204864"/>
            <a:ext cx="3096343" cy="1200329"/>
          </a:xfrm>
          <a:prstGeom prst="rect">
            <a:avLst/>
          </a:prstGeom>
          <a:noFill/>
        </p:spPr>
        <p:txBody>
          <a:bodyPr wrap="square" rtlCol="0">
            <a:spAutoFit/>
          </a:bodyPr>
          <a:lstStyle/>
          <a:p>
            <a:r>
              <a:rPr lang="en-US" sz="1800" dirty="0"/>
              <a:t>Apply deep reinforcement learning similar to a </a:t>
            </a:r>
            <a:r>
              <a:rPr lang="en-US" sz="1800" b="1" dirty="0">
                <a:solidFill>
                  <a:srgbClr val="0070C0"/>
                </a:solidFill>
              </a:rPr>
              <a:t>car racing game</a:t>
            </a:r>
          </a:p>
          <a:p>
            <a:endParaRPr lang="en-US" sz="1800" dirty="0"/>
          </a:p>
        </p:txBody>
      </p:sp>
      <p:pic>
        <p:nvPicPr>
          <p:cNvPr id="2052" name="Picture 4" descr="Sports Car Racing / Mobile Racing Game Simulator / Android Gameplay FHD #6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628" y="1681431"/>
            <a:ext cx="4047772" cy="2276872"/>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86;p17"/>
          <p:cNvPicPr preferRelativeResize="0"/>
          <p:nvPr/>
        </p:nvPicPr>
        <p:blipFill>
          <a:blip r:embed="rId3">
            <a:alphaModFix/>
          </a:blip>
          <a:stretch>
            <a:fillRect/>
          </a:stretch>
        </p:blipFill>
        <p:spPr>
          <a:xfrm>
            <a:off x="1651548" y="4019053"/>
            <a:ext cx="4936676" cy="2362275"/>
          </a:xfrm>
          <a:prstGeom prst="rect">
            <a:avLst/>
          </a:prstGeom>
          <a:noFill/>
          <a:ln>
            <a:noFill/>
          </a:ln>
        </p:spPr>
      </p:pic>
    </p:spTree>
    <p:extLst>
      <p:ext uri="{BB962C8B-B14F-4D97-AF65-F5344CB8AC3E}">
        <p14:creationId xmlns:p14="http://schemas.microsoft.com/office/powerpoint/2010/main" val="17072310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lstStyle/>
          <a:p>
            <a:r>
              <a:rPr lang="en-US" dirty="0"/>
              <a:t>Deep Reinforcement Learning on </a:t>
            </a:r>
            <a:r>
              <a:rPr lang="en-US" dirty="0" err="1" smtClean="0"/>
              <a:t>ChatGPT</a:t>
            </a:r>
            <a:endParaRPr lang="en-US" dirty="0"/>
          </a:p>
        </p:txBody>
      </p:sp>
      <p:pic>
        <p:nvPicPr>
          <p:cNvPr id="2050" name="Picture 2" descr="https://cdn-lfs.huggingface.co/datasets/huggingface/documentation-images/30107284e8d7b9b1bf859363656dd01439024457d063ae22f8bc3cf90393cec9?response-content-disposition=inline%3B+filename*%3DUTF-8%27%27reward-model.png%3B+filename%3D%22reward-model.png%22%3B&amp;response-content-type=image%2Fpng&amp;Expires=1701996537&amp;Policy=eyJTdGF0ZW1lbnQiOlt7IkNvbmRpdGlvbiI6eyJEYXRlTGVzc1RoYW4iOnsiQVdTOkVwb2NoVGltZSI6MTcwMTk5NjUzN319LCJSZXNvdXJjZSI6Imh0dHBzOi8vY2RuLWxmcy5odWdnaW5nZmFjZS5jby9kYXRhc2V0cy9odWdnaW5nZmFjZS9kb2N1bWVudGF0aW9uLWltYWdlcy8zMDEwNzI4NGU4ZDdiOWIxYmY4NTkzNjM2NTZkZDAxNDM5MDI0NDU3ZDA2M2FlMjJmOGJjM2NmOTAzOTNjZWM5P3Jlc3BvbnNlLWNvbnRlbnQtZGlzcG9zaXRpb249KiZyZXNwb25zZS1jb250ZW50LXR5cGU9KiJ9XX0_&amp;Signature=LfpOz1xhHhBhRHfz42oXV0PbPHi9%7EsgYiDIrXKFTzqMXU5eEmXFvjS8o30rq1JCU3xrcY7sbNQ%7EsN5ZfJLg0rU16WlYaNcZTOVhDUGCfCRTWciorDQ5WC4CEoxpjYebAG0iFUHCKhCIn2pFEWECTT%7EL2S42-GjSZ%7EEF89plSps%7ElDvWkGzRt77XJZU9H1ZHlyolDTq1HVp6X1ipLs-xuxaqVH3BPEtG32wMPvh8QEiDXOaGJNTJNYzUYcV4Ral0bv99cT8ZG9JhqyAyGcQg2OXWQ9iaEG267VqnW2kzXgLytS75d11ZM%7Ea4AnXegu%7E332Npyr5IzcyICaBqxeyrNlA__&amp;Key-Pair-Id=KVTP0A1DKRTA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521" y="1484784"/>
            <a:ext cx="5875398" cy="44376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75656" y="5737738"/>
            <a:ext cx="5878532" cy="369332"/>
          </a:xfrm>
          <a:prstGeom prst="rect">
            <a:avLst/>
          </a:prstGeom>
          <a:noFill/>
        </p:spPr>
        <p:txBody>
          <a:bodyPr wrap="none" rtlCol="0">
            <a:spAutoFit/>
          </a:bodyPr>
          <a:lstStyle/>
          <a:p>
            <a:r>
              <a:rPr lang="en-US" sz="1800" dirty="0" smtClean="0">
                <a:hlinkClick r:id="rId3"/>
              </a:rPr>
              <a:t>Reinforcement </a:t>
            </a:r>
            <a:r>
              <a:rPr lang="en-US" sz="1800" dirty="0">
                <a:hlinkClick r:id="rId3"/>
              </a:rPr>
              <a:t>Learning from Human Feedback (RLHF)</a:t>
            </a:r>
            <a:endParaRPr lang="en-US" sz="1800" dirty="0"/>
          </a:p>
        </p:txBody>
      </p:sp>
    </p:spTree>
    <p:extLst>
      <p:ext uri="{BB962C8B-B14F-4D97-AF65-F5344CB8AC3E}">
        <p14:creationId xmlns:p14="http://schemas.microsoft.com/office/powerpoint/2010/main" val="3298787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 on Trading</a:t>
            </a:r>
          </a:p>
        </p:txBody>
      </p:sp>
      <p:pic>
        <p:nvPicPr>
          <p:cNvPr id="2" name="Picture 2" descr="https://cdn-images-1.medium.com/max/800/1*oAuFspZKqASVtGlmBCub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5" y="1628800"/>
            <a:ext cx="4422015" cy="3811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26xDRHI-alvDAfcPPJJG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64" y="3429000"/>
            <a:ext cx="4716016" cy="28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728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 on Trading</a:t>
            </a:r>
          </a:p>
        </p:txBody>
      </p:sp>
      <p:sp>
        <p:nvSpPr>
          <p:cNvPr id="7" name="Content Placeholder 1"/>
          <p:cNvSpPr txBox="1">
            <a:spLocks/>
          </p:cNvSpPr>
          <p:nvPr/>
        </p:nvSpPr>
        <p:spPr>
          <a:xfrm>
            <a:off x="395536" y="1700808"/>
            <a:ext cx="30963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hlinkClick r:id="rId2"/>
              </a:rPr>
              <a:t>JP Morgan LOXM</a:t>
            </a:r>
            <a:endParaRPr lang="en-US" sz="1600" dirty="0"/>
          </a:p>
          <a:p>
            <a:pPr marL="0" indent="0"/>
            <a:r>
              <a:rPr lang="en-US" sz="1600" dirty="0"/>
              <a:t>Learns to perform the best action (choose </a:t>
            </a:r>
            <a:r>
              <a:rPr lang="en-US" sz="1600" b="1" dirty="0">
                <a:solidFill>
                  <a:srgbClr val="0070C0"/>
                </a:solidFill>
              </a:rPr>
              <a:t>optimal price, duration and order size </a:t>
            </a:r>
            <a:r>
              <a:rPr lang="en-US" sz="1600" dirty="0"/>
              <a:t>) based on market conditions</a:t>
            </a:r>
            <a:endParaRPr lang="en-US" sz="1600" b="1" dirty="0"/>
          </a:p>
          <a:p>
            <a:pPr marL="0" indent="0"/>
            <a:endParaRPr lang="en-US" sz="1600" b="1" dirty="0"/>
          </a:p>
          <a:p>
            <a:pPr marL="0" indent="0"/>
            <a:r>
              <a:rPr lang="en-US" sz="1600" b="1" u="sng" dirty="0"/>
              <a:t>State</a:t>
            </a:r>
            <a:r>
              <a:rPr lang="en-US" sz="1600" b="1" dirty="0"/>
              <a:t>: </a:t>
            </a:r>
            <a:r>
              <a:rPr lang="en-US" sz="1600" dirty="0"/>
              <a:t>price series, spread cost, fill probability, size placed, elapsed time, %progress</a:t>
            </a:r>
          </a:p>
          <a:p>
            <a:pPr marL="0" indent="0"/>
            <a:endParaRPr lang="en-US" sz="1600" b="1" dirty="0"/>
          </a:p>
          <a:p>
            <a:pPr marL="0" indent="0"/>
            <a:r>
              <a:rPr lang="en-US" sz="1600" b="1" u="sng" dirty="0"/>
              <a:t>Rewards</a:t>
            </a:r>
            <a:r>
              <a:rPr lang="en-US" sz="1600" b="1" dirty="0"/>
              <a:t>:</a:t>
            </a:r>
            <a:r>
              <a:rPr lang="en-US" sz="1600" dirty="0"/>
              <a:t> immediate rewards (price spread) and terminal (end of episode) rewards like completion, order duration and market penalties (negative rewards that punish the agent)</a:t>
            </a:r>
          </a:p>
          <a:p>
            <a:pPr marL="57150" indent="0"/>
            <a:endParaRPr lang="en-US" sz="1600" dirty="0"/>
          </a:p>
        </p:txBody>
      </p:sp>
      <p:pic>
        <p:nvPicPr>
          <p:cNvPr id="1026" name="Picture 2" descr="https://cdn-images-1.medium.com/max/1600/1*37d7EHMjhxPhfVJtbre9kw.png"/>
          <p:cNvPicPr>
            <a:picLocks noChangeAspect="1" noChangeArrowheads="1"/>
          </p:cNvPicPr>
          <p:nvPr/>
        </p:nvPicPr>
        <p:blipFill rotWithShape="1">
          <a:blip r:embed="rId3">
            <a:extLst>
              <a:ext uri="{28A0092B-C50C-407E-A947-70E740481C1C}">
                <a14:useLocalDpi xmlns:a14="http://schemas.microsoft.com/office/drawing/2010/main" val="0"/>
              </a:ext>
            </a:extLst>
          </a:blip>
          <a:srcRect r="7420"/>
          <a:stretch/>
        </p:blipFill>
        <p:spPr bwMode="auto">
          <a:xfrm>
            <a:off x="3419872" y="1916832"/>
            <a:ext cx="5436058" cy="351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9106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 on Trading</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4"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5436513"/>
            <a:ext cx="7200800" cy="584775"/>
          </a:xfrm>
          <a:prstGeom prst="rect">
            <a:avLst/>
          </a:prstGeom>
          <a:noFill/>
        </p:spPr>
        <p:txBody>
          <a:bodyPr wrap="square" rtlCol="0">
            <a:spAutoFit/>
          </a:bodyPr>
          <a:lstStyle/>
          <a:p>
            <a:pPr lvl="0"/>
            <a:r>
              <a:rPr lang="en-US" sz="1600" dirty="0">
                <a:solidFill>
                  <a:srgbClr val="00B050"/>
                </a:solidFill>
              </a:rPr>
              <a:t>AI Traders -&gt; Repeatedly Doing </a:t>
            </a:r>
            <a:r>
              <a:rPr lang="en-US" sz="1600" dirty="0" err="1">
                <a:solidFill>
                  <a:srgbClr val="00B050"/>
                </a:solidFill>
              </a:rPr>
              <a:t>Backtest</a:t>
            </a:r>
            <a:r>
              <a:rPr lang="en-US" sz="1600" dirty="0">
                <a:solidFill>
                  <a:srgbClr val="00B050"/>
                </a:solidFill>
              </a:rPr>
              <a:t> -&gt; Find the Optimal Strategies</a:t>
            </a:r>
          </a:p>
          <a:p>
            <a:endParaRPr lang="en-US" sz="1600" dirty="0">
              <a:solidFill>
                <a:srgbClr val="00B050"/>
              </a:solidFill>
            </a:endParaRPr>
          </a:p>
        </p:txBody>
      </p:sp>
      <p:sp>
        <p:nvSpPr>
          <p:cNvPr id="4" name="Smiley Face 3"/>
          <p:cNvSpPr/>
          <p:nvPr/>
        </p:nvSpPr>
        <p:spPr bwMode="auto">
          <a:xfrm>
            <a:off x="658416" y="5373216"/>
            <a:ext cx="457200" cy="45720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human evolu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25431"/>
          <a:stretch/>
        </p:blipFill>
        <p:spPr bwMode="auto">
          <a:xfrm>
            <a:off x="1403648" y="1628800"/>
            <a:ext cx="5328592" cy="235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9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pic>
        <p:nvPicPr>
          <p:cNvPr id="4" name="Picture 4" descr="DeepMind and Google: the battle to control artificial intelligence | The  Econom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7" y="1549860"/>
            <a:ext cx="5715046" cy="315890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698" y="2924944"/>
            <a:ext cx="467648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Deep Reinforcement Learning on Trading</a:t>
            </a:r>
            <a:endParaRPr lang="en-US" kern="0" dirty="0"/>
          </a:p>
        </p:txBody>
      </p:sp>
    </p:spTree>
    <p:extLst>
      <p:ext uri="{BB962C8B-B14F-4D97-AF65-F5344CB8AC3E}">
        <p14:creationId xmlns:p14="http://schemas.microsoft.com/office/powerpoint/2010/main" val="24666200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 on Trading</a:t>
            </a:r>
          </a:p>
        </p:txBody>
      </p:sp>
      <p:sp>
        <p:nvSpPr>
          <p:cNvPr id="7" name="Content Placeholder 1"/>
          <p:cNvSpPr txBox="1">
            <a:spLocks/>
          </p:cNvSpPr>
          <p:nvPr/>
        </p:nvSpPr>
        <p:spPr>
          <a:xfrm>
            <a:off x="395536" y="2564904"/>
            <a:ext cx="7992888"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hlinkClick r:id="rId2"/>
              </a:rPr>
              <a:t>HKMA : High-level Principles on Artificial Intelligence</a:t>
            </a:r>
            <a:endParaRPr lang="en-US" sz="1600" dirty="0"/>
          </a:p>
          <a:p>
            <a:pPr marL="285750" indent="-285750">
              <a:buFont typeface="Arial" panose="020B0604020202020204" pitchFamily="34" charset="0"/>
              <a:buChar char="•"/>
            </a:pPr>
            <a:r>
              <a:rPr lang="en-US" sz="1600" dirty="0"/>
              <a:t>Board and Senior Management </a:t>
            </a:r>
            <a:r>
              <a:rPr lang="en-US" sz="1600" b="1" dirty="0">
                <a:solidFill>
                  <a:srgbClr val="0070C0"/>
                </a:solidFill>
              </a:rPr>
              <a:t>accountable for the outcome of AI applications</a:t>
            </a:r>
          </a:p>
          <a:p>
            <a:pPr marL="285750" indent="-285750">
              <a:buFont typeface="Arial" panose="020B0604020202020204" pitchFamily="34" charset="0"/>
              <a:buChar char="•"/>
            </a:pPr>
            <a:r>
              <a:rPr lang="en-US" sz="1600" dirty="0"/>
              <a:t>Possessing sufficient expertise</a:t>
            </a:r>
          </a:p>
          <a:p>
            <a:pPr marL="285750" indent="-285750">
              <a:buFont typeface="Arial" panose="020B0604020202020204" pitchFamily="34" charset="0"/>
              <a:buChar char="•"/>
            </a:pPr>
            <a:r>
              <a:rPr lang="en-US" sz="1600" dirty="0"/>
              <a:t>Ensuring an appropriate level of </a:t>
            </a:r>
            <a:r>
              <a:rPr lang="en-US" sz="1600" b="1" dirty="0" err="1">
                <a:solidFill>
                  <a:srgbClr val="0070C0"/>
                </a:solidFill>
              </a:rPr>
              <a:t>explainability</a:t>
            </a:r>
            <a:r>
              <a:rPr lang="en-US" sz="1600" dirty="0">
                <a:solidFill>
                  <a:srgbClr val="0070C0"/>
                </a:solidFill>
              </a:rPr>
              <a:t> </a:t>
            </a:r>
            <a:r>
              <a:rPr lang="en-US" sz="1600" dirty="0"/>
              <a:t>of AI applications</a:t>
            </a:r>
          </a:p>
          <a:p>
            <a:pPr marL="285750" indent="-285750">
              <a:buFont typeface="Arial" panose="020B0604020202020204" pitchFamily="34" charset="0"/>
              <a:buChar char="•"/>
            </a:pPr>
            <a:r>
              <a:rPr lang="en-US" sz="1600" dirty="0"/>
              <a:t>Using data of good quality</a:t>
            </a:r>
          </a:p>
          <a:p>
            <a:pPr marL="285750" indent="-285750">
              <a:buFont typeface="Arial" panose="020B0604020202020204" pitchFamily="34" charset="0"/>
              <a:buChar char="•"/>
            </a:pPr>
            <a:r>
              <a:rPr lang="en-US" sz="1600" dirty="0"/>
              <a:t>Conducting rigorous model validation</a:t>
            </a:r>
          </a:p>
          <a:p>
            <a:pPr marL="285750" indent="-285750">
              <a:buFont typeface="Arial" panose="020B0604020202020204" pitchFamily="34" charset="0"/>
              <a:buChar char="•"/>
            </a:pPr>
            <a:r>
              <a:rPr lang="en-US" sz="1600" dirty="0"/>
              <a:t>Ensuring </a:t>
            </a:r>
            <a:r>
              <a:rPr lang="en-US" sz="1600" b="1" dirty="0">
                <a:solidFill>
                  <a:srgbClr val="0070C0"/>
                </a:solidFill>
              </a:rPr>
              <a:t>auditability</a:t>
            </a:r>
            <a:r>
              <a:rPr lang="en-US" sz="1600" dirty="0">
                <a:solidFill>
                  <a:srgbClr val="0070C0"/>
                </a:solidFill>
              </a:rPr>
              <a:t> </a:t>
            </a:r>
            <a:r>
              <a:rPr lang="en-US" sz="1600" dirty="0"/>
              <a:t>of AI applications</a:t>
            </a:r>
          </a:p>
          <a:p>
            <a:pPr marL="285750" indent="-285750">
              <a:buFont typeface="Arial" panose="020B0604020202020204" pitchFamily="34" charset="0"/>
              <a:buChar char="•"/>
            </a:pPr>
            <a:r>
              <a:rPr lang="en-US" sz="1600" dirty="0"/>
              <a:t>Being </a:t>
            </a:r>
            <a:r>
              <a:rPr lang="en-US" sz="1600" b="1" dirty="0">
                <a:solidFill>
                  <a:srgbClr val="0070C0"/>
                </a:solidFill>
              </a:rPr>
              <a:t>ethical</a:t>
            </a:r>
            <a:r>
              <a:rPr lang="en-US" sz="1600" dirty="0"/>
              <a:t>, </a:t>
            </a:r>
            <a:r>
              <a:rPr lang="en-US" sz="1600" b="1" dirty="0">
                <a:solidFill>
                  <a:srgbClr val="0070C0"/>
                </a:solidFill>
              </a:rPr>
              <a:t>fair</a:t>
            </a:r>
            <a:r>
              <a:rPr lang="en-US" sz="1600" dirty="0"/>
              <a:t> and transparent</a:t>
            </a:r>
          </a:p>
          <a:p>
            <a:pPr marL="285750" indent="-285750">
              <a:buFont typeface="Arial" panose="020B0604020202020204" pitchFamily="34" charset="0"/>
              <a:buChar char="•"/>
            </a:pPr>
            <a:r>
              <a:rPr lang="en-US" sz="1600" dirty="0"/>
              <a:t>Conducting periodic reviews and ongoing monitoring</a:t>
            </a:r>
          </a:p>
          <a:p>
            <a:pPr marL="285750" indent="-285750">
              <a:buFont typeface="Arial" panose="020B0604020202020204" pitchFamily="34" charset="0"/>
              <a:buChar char="•"/>
            </a:pPr>
            <a:r>
              <a:rPr lang="en-US" sz="1600" dirty="0"/>
              <a:t>Complying with data protection requirements</a:t>
            </a:r>
          </a:p>
          <a:p>
            <a:pPr marL="285750" indent="-285750">
              <a:buFont typeface="Arial" panose="020B0604020202020204" pitchFamily="34" charset="0"/>
              <a:buChar char="•"/>
            </a:pPr>
            <a:r>
              <a:rPr lang="en-US" sz="1600" dirty="0"/>
              <a:t>Implementing effective cybersecurity measures</a:t>
            </a:r>
          </a:p>
          <a:p>
            <a:pPr marL="285750" indent="-285750">
              <a:buFont typeface="Arial" panose="020B0604020202020204" pitchFamily="34" charset="0"/>
              <a:buChar char="•"/>
            </a:pPr>
            <a:r>
              <a:rPr lang="en-US" sz="1600" dirty="0"/>
              <a:t>Risk mitigation and contingency plan</a:t>
            </a:r>
          </a:p>
        </p:txBody>
      </p:sp>
      <p:sp>
        <p:nvSpPr>
          <p:cNvPr id="2" name="Rectangle 1"/>
          <p:cNvSpPr/>
          <p:nvPr/>
        </p:nvSpPr>
        <p:spPr>
          <a:xfrm>
            <a:off x="416893" y="1700808"/>
            <a:ext cx="6336704" cy="707886"/>
          </a:xfrm>
          <a:prstGeom prst="rect">
            <a:avLst/>
          </a:prstGeom>
        </p:spPr>
        <p:txBody>
          <a:bodyPr wrap="square">
            <a:spAutoFit/>
          </a:bodyPr>
          <a:lstStyle/>
          <a:p>
            <a:r>
              <a:rPr lang="en-US" sz="2000" dirty="0">
                <a:solidFill>
                  <a:srgbClr val="FF0000"/>
                </a:solidFill>
              </a:rPr>
              <a:t>It is a very black box approach and may not be welcomed by compliance and regulators</a:t>
            </a:r>
          </a:p>
        </p:txBody>
      </p:sp>
    </p:spTree>
    <p:extLst>
      <p:ext uri="{BB962C8B-B14F-4D97-AF65-F5344CB8AC3E}">
        <p14:creationId xmlns:p14="http://schemas.microsoft.com/office/powerpoint/2010/main" val="3372971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331640" y="1817694"/>
            <a:ext cx="6336704" cy="4347610"/>
          </a:xfrm>
          <a:prstGeom prst="cube">
            <a:avLst>
              <a:gd name="adj" fmla="val 3291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 on Trading</a:t>
            </a:r>
          </a:p>
        </p:txBody>
      </p:sp>
      <p:pic>
        <p:nvPicPr>
          <p:cNvPr id="1028" name="Picture 4" descr="https://cdn-images-1.medium.com/max/800/1*26xDRHI-alvDAfcPPJJGj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73914"/>
            <a:ext cx="4211960" cy="25482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7744" y="1909862"/>
            <a:ext cx="4176464" cy="1231106"/>
          </a:xfrm>
          <a:prstGeom prst="rect">
            <a:avLst/>
          </a:prstGeom>
          <a:noFill/>
        </p:spPr>
        <p:txBody>
          <a:bodyPr wrap="square" rtlCol="0">
            <a:spAutoFit/>
          </a:bodyPr>
          <a:lstStyle/>
          <a:p>
            <a:pPr algn="ctr"/>
            <a:r>
              <a:rPr lang="en-US" sz="2000" b="1" dirty="0"/>
              <a:t>Control Sand box</a:t>
            </a:r>
          </a:p>
          <a:p>
            <a:r>
              <a:rPr lang="en-US" sz="1800" dirty="0"/>
              <a:t>      Price &lt; 2% + current last price</a:t>
            </a:r>
          </a:p>
          <a:p>
            <a:r>
              <a:rPr lang="en-US" sz="1800" dirty="0"/>
              <a:t>   Quantity &lt; best bid/ask size</a:t>
            </a:r>
          </a:p>
          <a:p>
            <a:r>
              <a:rPr lang="en-US" sz="1800" dirty="0"/>
              <a:t>Trading frequency &lt; 30 orders per min</a:t>
            </a:r>
          </a:p>
        </p:txBody>
      </p:sp>
    </p:spTree>
    <p:extLst>
      <p:ext uri="{BB962C8B-B14F-4D97-AF65-F5344CB8AC3E}">
        <p14:creationId xmlns:p14="http://schemas.microsoft.com/office/powerpoint/2010/main" val="113092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in Trading &amp; Investment</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16832"/>
            <a:ext cx="6000667"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90830" y="5597202"/>
            <a:ext cx="3594254" cy="461665"/>
          </a:xfrm>
          <a:prstGeom prst="rect">
            <a:avLst/>
          </a:prstGeom>
          <a:noFill/>
        </p:spPr>
        <p:txBody>
          <a:bodyPr wrap="none" rtlCol="0">
            <a:spAutoFit/>
          </a:bodyPr>
          <a:lstStyle/>
          <a:p>
            <a:r>
              <a:rPr lang="en-US" dirty="0"/>
              <a:t>Russian-style challenges</a:t>
            </a:r>
          </a:p>
        </p:txBody>
      </p:sp>
    </p:spTree>
    <p:extLst>
      <p:ext uri="{BB962C8B-B14F-4D97-AF65-F5344CB8AC3E}">
        <p14:creationId xmlns:p14="http://schemas.microsoft.com/office/powerpoint/2010/main" val="16775573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Data Cost</a:t>
            </a:r>
          </a:p>
        </p:txBody>
      </p:sp>
      <p:sp>
        <p:nvSpPr>
          <p:cNvPr id="7" name="Content Placeholder 1"/>
          <p:cNvSpPr txBox="1">
            <a:spLocks/>
          </p:cNvSpPr>
          <p:nvPr/>
        </p:nvSpPr>
        <p:spPr>
          <a:xfrm>
            <a:off x="179512" y="1772816"/>
            <a:ext cx="482453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Market data cost</a:t>
            </a:r>
            <a:r>
              <a:rPr lang="en-US" sz="1800" dirty="0"/>
              <a:t>: used for model training and back testing. It is expensive to buy </a:t>
            </a:r>
            <a:r>
              <a:rPr lang="en-US" sz="1800" b="1" dirty="0">
                <a:solidFill>
                  <a:srgbClr val="0070C0"/>
                </a:solidFill>
              </a:rPr>
              <a:t>historical tick data</a:t>
            </a:r>
            <a:r>
              <a:rPr lang="en-US" sz="1800" dirty="0"/>
              <a:t>. For example, HK stocks tick data is </a:t>
            </a:r>
            <a:r>
              <a:rPr lang="en-US" sz="1800" b="1" dirty="0">
                <a:solidFill>
                  <a:srgbClr val="0070C0"/>
                </a:solidFill>
              </a:rPr>
              <a:t>HK$5,000/month</a:t>
            </a:r>
            <a:r>
              <a:rPr lang="en-US" sz="1800" dirty="0"/>
              <a:t> from HKEx. As a small startup, we </a:t>
            </a:r>
            <a:r>
              <a:rPr lang="en-US" sz="1800" b="1" dirty="0">
                <a:solidFill>
                  <a:srgbClr val="0070C0"/>
                </a:solidFill>
              </a:rPr>
              <a:t>only buy 6 months</a:t>
            </a:r>
            <a:r>
              <a:rPr lang="en-US" sz="1800" dirty="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Hungry</a:t>
            </a:r>
            <a:r>
              <a:rPr lang="en-US" sz="1800" dirty="0"/>
              <a:t>: Machine Learning models (especially Deep learning) requires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dirty="0"/>
              <a:t>News, Sentiment and </a:t>
            </a:r>
            <a:r>
              <a:rPr lang="en-US" sz="1800" b="1" dirty="0"/>
              <a:t>Alternative Date </a:t>
            </a:r>
            <a:r>
              <a:rPr lang="en-US" sz="1800" dirty="0"/>
              <a:t>(Satellite Image, Credit Card transaction etc.) are too expensive and we </a:t>
            </a:r>
            <a:r>
              <a:rPr lang="en-US" sz="1800" b="1" dirty="0">
                <a:solidFill>
                  <a:srgbClr val="0070C0"/>
                </a:solidFill>
              </a:rPr>
              <a:t>cannot afford at all</a:t>
            </a:r>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grpSp>
        <p:nvGrpSpPr>
          <p:cNvPr id="4" name="Group 3"/>
          <p:cNvGrpSpPr/>
          <p:nvPr/>
        </p:nvGrpSpPr>
        <p:grpSpPr>
          <a:xfrm>
            <a:off x="5061942" y="2420888"/>
            <a:ext cx="3648076" cy="3312368"/>
            <a:chOff x="5061942" y="2420888"/>
            <a:chExt cx="3648076" cy="3312368"/>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49" r="11275"/>
            <a:stretch/>
          </p:blipFill>
          <p:spPr bwMode="auto">
            <a:xfrm>
              <a:off x="5061942" y="2420888"/>
              <a:ext cx="3648076" cy="298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64088" y="5363924"/>
              <a:ext cx="3185487" cy="369332"/>
            </a:xfrm>
            <a:prstGeom prst="rect">
              <a:avLst/>
            </a:prstGeom>
            <a:noFill/>
          </p:spPr>
          <p:txBody>
            <a:bodyPr wrap="none" rtlCol="0">
              <a:spAutoFit/>
            </a:bodyPr>
            <a:lstStyle/>
            <a:p>
              <a:r>
                <a:rPr lang="en-US" sz="1800" dirty="0"/>
                <a:t>Use $10 to win $25 millions ?</a:t>
              </a:r>
            </a:p>
          </p:txBody>
        </p:sp>
      </p:grpSp>
    </p:spTree>
    <p:extLst>
      <p:ext uri="{BB962C8B-B14F-4D97-AF65-F5344CB8AC3E}">
        <p14:creationId xmlns:p14="http://schemas.microsoft.com/office/powerpoint/2010/main" val="17029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a:t>AlphaGo</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32"/>
          <a:stretch/>
        </p:blipFill>
        <p:spPr bwMode="auto">
          <a:xfrm>
            <a:off x="1979712" y="1700808"/>
            <a:ext cx="5080736" cy="461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907704" y="1628800"/>
            <a:ext cx="5239213" cy="468913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06552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a:t>Challenges – Transaction Cost</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Day trading has </a:t>
            </a:r>
            <a:r>
              <a:rPr lang="en-US" sz="1800" b="1" dirty="0">
                <a:solidFill>
                  <a:srgbClr val="0070C0"/>
                </a:solidFill>
              </a:rPr>
              <a:t>high number of transactions </a:t>
            </a:r>
            <a:r>
              <a:rPr lang="en-US" sz="1800" dirty="0"/>
              <a:t>that amount to large commission fees that eats up the profile. To realize the profile, it involves buy/sell and hence needs to </a:t>
            </a:r>
            <a:r>
              <a:rPr lang="en-US" sz="1800" b="1" dirty="0">
                <a:solidFill>
                  <a:srgbClr val="0070C0"/>
                </a:solidFill>
              </a:rPr>
              <a:t>count the costs twice</a:t>
            </a:r>
            <a:r>
              <a:rPr lang="en-US" sz="1800" dirty="0"/>
              <a:t>. </a:t>
            </a:r>
          </a:p>
          <a:p>
            <a:pPr marL="0" indent="0"/>
            <a:endParaRPr lang="en-US" sz="1800" dirty="0"/>
          </a:p>
          <a:p>
            <a:pPr>
              <a:buFont typeface="Arial" panose="020B0604020202020204" pitchFamily="34" charset="0"/>
              <a:buChar char="•"/>
            </a:pPr>
            <a:r>
              <a:rPr lang="en-US" sz="1800" b="1" dirty="0"/>
              <a:t>Explicit cost</a:t>
            </a:r>
            <a:r>
              <a:rPr lang="en-US" sz="1800" dirty="0"/>
              <a:t>: Trading fees and commissions in </a:t>
            </a:r>
            <a:r>
              <a:rPr lang="en-US" sz="1600" dirty="0">
                <a:solidFill>
                  <a:srgbClr val="00072E"/>
                </a:solidFill>
                <a:hlinkClick r:id="rId2"/>
              </a:rPr>
              <a:t>HK Stock Transaction Costs</a:t>
            </a:r>
            <a:endParaRPr lang="en-US" sz="1600" dirty="0">
              <a:solidFill>
                <a:srgbClr val="00072E"/>
              </a:solidFill>
            </a:endParaRPr>
          </a:p>
          <a:p>
            <a:pPr marL="800100" lvl="1" indent="-342900">
              <a:buFont typeface="+mj-lt"/>
              <a:buAutoNum type="arabicPeriod"/>
            </a:pPr>
            <a:r>
              <a:rPr lang="en-US" sz="1600" dirty="0"/>
              <a:t>Brokerage Fee: 0.25% or min. HK$100 (negotiable and could be free) </a:t>
            </a:r>
          </a:p>
          <a:p>
            <a:pPr marL="800100" lvl="1" indent="-342900">
              <a:buFont typeface="+mj-lt"/>
              <a:buAutoNum type="arabicPeriod"/>
            </a:pPr>
            <a:r>
              <a:rPr lang="en-US" sz="1600" dirty="0"/>
              <a:t>Transaction Levy: 0.0027% of transaction amount </a:t>
            </a:r>
          </a:p>
          <a:p>
            <a:pPr marL="800100" lvl="1" indent="-342900">
              <a:buFont typeface="+mj-lt"/>
              <a:buAutoNum type="arabicPeriod"/>
            </a:pPr>
            <a:r>
              <a:rPr lang="en-US" sz="1600" dirty="0"/>
              <a:t>Trading Fee: 0.005% of the transaction amount </a:t>
            </a:r>
          </a:p>
          <a:p>
            <a:pPr marL="800100" lvl="1" indent="-342900">
              <a:buFont typeface="+mj-lt"/>
              <a:buAutoNum type="arabicPeriod"/>
            </a:pPr>
            <a:r>
              <a:rPr lang="en-US" sz="1600" b="1" dirty="0">
                <a:solidFill>
                  <a:srgbClr val="0070C0"/>
                </a:solidFill>
              </a:rPr>
              <a:t>Stamp duty (collected for HKSAR Government): </a:t>
            </a:r>
            <a:r>
              <a:rPr lang="en-US" sz="1600" b="1" u="sng" dirty="0" smtClean="0">
                <a:solidFill>
                  <a:srgbClr val="0070C0"/>
                </a:solidFill>
              </a:rPr>
              <a:t>0.1%</a:t>
            </a:r>
            <a:r>
              <a:rPr lang="en-US" sz="1600" b="1" dirty="0" smtClean="0">
                <a:solidFill>
                  <a:srgbClr val="0070C0"/>
                </a:solidFill>
              </a:rPr>
              <a:t> </a:t>
            </a:r>
            <a:r>
              <a:rPr lang="en-US" sz="1600" b="1" dirty="0">
                <a:solidFill>
                  <a:srgbClr val="0070C0"/>
                </a:solidFill>
              </a:rPr>
              <a:t>of transaction</a:t>
            </a:r>
          </a:p>
          <a:p>
            <a:pPr marL="457200" lvl="1" indent="0">
              <a:buNone/>
            </a:pPr>
            <a:r>
              <a:rPr lang="en-US" sz="1600" dirty="0"/>
              <a:t>(HK Index Future </a:t>
            </a:r>
            <a:r>
              <a:rPr lang="en-US" sz="1600" b="1" dirty="0">
                <a:solidFill>
                  <a:srgbClr val="0070C0"/>
                </a:solidFill>
              </a:rPr>
              <a:t>HK$15 per mini-contract </a:t>
            </a:r>
            <a:r>
              <a:rPr lang="en-US" sz="1600" dirty="0"/>
              <a:t>offered by Interactive Broker)</a:t>
            </a:r>
          </a:p>
          <a:p>
            <a:pPr marL="0" indent="0"/>
            <a:endParaRPr lang="en-US" sz="1600" b="1" dirty="0">
              <a:solidFill>
                <a:srgbClr val="0070C0"/>
              </a:solidFill>
            </a:endParaRPr>
          </a:p>
          <a:p>
            <a:pPr marL="285750" indent="-285750">
              <a:buFont typeface="Arial" panose="020B0604020202020204" pitchFamily="34" charset="0"/>
              <a:buChar char="•"/>
            </a:pPr>
            <a:r>
              <a:rPr lang="en-US" sz="1800" b="1" dirty="0"/>
              <a:t>Implicit cost</a:t>
            </a:r>
            <a:r>
              <a:rPr lang="en-US" sz="1800" b="1" dirty="0">
                <a:solidFill>
                  <a:srgbClr val="0070C0"/>
                </a:solidFill>
              </a:rPr>
              <a:t>: Bid/Ask spread cost</a:t>
            </a:r>
            <a:r>
              <a:rPr lang="en-US" sz="1800" dirty="0"/>
              <a:t>. Buy at offer (higher) and Sell at bid (lower)</a:t>
            </a:r>
            <a:endParaRPr lang="en-US" sz="1600" dirty="0"/>
          </a:p>
        </p:txBody>
      </p:sp>
    </p:spTree>
    <p:extLst>
      <p:ext uri="{BB962C8B-B14F-4D97-AF65-F5344CB8AC3E}">
        <p14:creationId xmlns:p14="http://schemas.microsoft.com/office/powerpoint/2010/main" val="18052103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a:t>Challenges – Infrastructure Cost</a:t>
            </a:r>
          </a:p>
        </p:txBody>
      </p:sp>
      <p:sp>
        <p:nvSpPr>
          <p:cNvPr id="7" name="Content Placeholder 1"/>
          <p:cNvSpPr txBox="1">
            <a:spLocks/>
          </p:cNvSpPr>
          <p:nvPr/>
        </p:nvSpPr>
        <p:spPr>
          <a:xfrm>
            <a:off x="395536" y="1700808"/>
            <a:ext cx="8424936"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Arbitrage strategy (e.g. warrant </a:t>
            </a:r>
            <a:r>
              <a:rPr lang="en-US" sz="1800" dirty="0" err="1"/>
              <a:t>mis</a:t>
            </a:r>
            <a:r>
              <a:rPr lang="en-US" sz="1800" dirty="0"/>
              <a:t>-pricing) requires </a:t>
            </a:r>
            <a:r>
              <a:rPr lang="en-US" sz="1800" b="1" dirty="0">
                <a:solidFill>
                  <a:srgbClr val="0070C0"/>
                </a:solidFill>
              </a:rPr>
              <a:t>ultra-low latency</a:t>
            </a:r>
            <a:r>
              <a:rPr lang="en-US" sz="1800" dirty="0"/>
              <a:t> trading infrastructure</a:t>
            </a:r>
          </a:p>
          <a:p>
            <a:endParaRPr lang="en-US" sz="1800" dirty="0"/>
          </a:p>
          <a:p>
            <a:pPr>
              <a:buFont typeface="Arial" panose="020B0604020202020204" pitchFamily="34" charset="0"/>
              <a:buChar char="•"/>
            </a:pPr>
            <a:r>
              <a:rPr lang="en-US" sz="1800" b="1" dirty="0"/>
              <a:t>Real-time market data</a:t>
            </a:r>
            <a:r>
              <a:rPr lang="en-US" sz="1800" dirty="0"/>
              <a:t>: a </a:t>
            </a:r>
            <a:r>
              <a:rPr lang="en-US" sz="1800" dirty="0" err="1"/>
              <a:t>colo</a:t>
            </a:r>
            <a:r>
              <a:rPr lang="en-US" sz="1800" dirty="0"/>
              <a:t> exchange market data feed caused </a:t>
            </a:r>
            <a:r>
              <a:rPr lang="en-US" sz="1800" b="1" dirty="0">
                <a:solidFill>
                  <a:srgbClr val="0070C0"/>
                </a:solidFill>
              </a:rPr>
              <a:t>~HK$80K per month</a:t>
            </a:r>
            <a:r>
              <a:rPr lang="en-US" sz="1800" dirty="0"/>
              <a:t> </a:t>
            </a:r>
          </a:p>
          <a:p>
            <a:pPr>
              <a:buFont typeface="Arial" panose="020B0604020202020204" pitchFamily="34" charset="0"/>
              <a:buChar char="•"/>
            </a:pPr>
            <a:r>
              <a:rPr lang="en-US" sz="1800" b="1" dirty="0"/>
              <a:t>Low latency trading infrastructure</a:t>
            </a:r>
            <a:r>
              <a:rPr lang="en-US" sz="1800" dirty="0"/>
              <a:t>: fast order placement and cancellation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789387"/>
            <a:ext cx="49149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87332" y="5466710"/>
            <a:ext cx="3382657" cy="338554"/>
          </a:xfrm>
          <a:prstGeom prst="rect">
            <a:avLst/>
          </a:prstGeom>
          <a:noFill/>
        </p:spPr>
        <p:txBody>
          <a:bodyPr wrap="none" rtlCol="0">
            <a:spAutoFit/>
          </a:bodyPr>
          <a:lstStyle/>
          <a:p>
            <a:r>
              <a:rPr lang="en-US" sz="1600" dirty="0">
                <a:solidFill>
                  <a:schemeClr val="bg1"/>
                </a:solidFill>
              </a:rPr>
              <a:t>In kung </a:t>
            </a:r>
            <a:r>
              <a:rPr lang="en-US" sz="1600" dirty="0" err="1">
                <a:solidFill>
                  <a:schemeClr val="bg1"/>
                </a:solidFill>
              </a:rPr>
              <a:t>fu</a:t>
            </a:r>
            <a:r>
              <a:rPr lang="en-US" sz="1600" dirty="0">
                <a:solidFill>
                  <a:schemeClr val="bg1"/>
                </a:solidFill>
              </a:rPr>
              <a:t>, speed is most important</a:t>
            </a:r>
          </a:p>
        </p:txBody>
      </p:sp>
    </p:spTree>
    <p:extLst>
      <p:ext uri="{BB962C8B-B14F-4D97-AF65-F5344CB8AC3E}">
        <p14:creationId xmlns:p14="http://schemas.microsoft.com/office/powerpoint/2010/main" val="239528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a:t>Challenges – Scale</a:t>
            </a:r>
          </a:p>
        </p:txBody>
      </p:sp>
      <p:sp>
        <p:nvSpPr>
          <p:cNvPr id="7" name="Content Placeholder 1"/>
          <p:cNvSpPr txBox="1">
            <a:spLocks/>
          </p:cNvSpPr>
          <p:nvPr/>
        </p:nvSpPr>
        <p:spPr>
          <a:xfrm>
            <a:off x="395536" y="1700808"/>
            <a:ext cx="8424936"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Sometimes you don’t need a very sophisticated trading strategy, you just need to have scale (</a:t>
            </a:r>
            <a:r>
              <a:rPr lang="en-US" sz="1800" b="1" dirty="0">
                <a:solidFill>
                  <a:srgbClr val="0070C0"/>
                </a:solidFill>
              </a:rPr>
              <a:t>a dominant player</a:t>
            </a:r>
            <a:r>
              <a:rPr lang="en-US" sz="1800" dirty="0"/>
              <a:t>)</a:t>
            </a:r>
          </a:p>
          <a:p>
            <a:pPr>
              <a:buFont typeface="Arial" panose="020B0604020202020204" pitchFamily="34" charset="0"/>
              <a:buChar char="•"/>
            </a:pPr>
            <a:r>
              <a:rPr lang="en-US" sz="1800" b="1" dirty="0" smtClean="0">
                <a:solidFill>
                  <a:srgbClr val="0070C0"/>
                </a:solidFill>
              </a:rPr>
              <a:t>Stealth</a:t>
            </a:r>
            <a:r>
              <a:rPr lang="en-US" sz="1800" dirty="0" smtClean="0"/>
              <a:t> </a:t>
            </a:r>
            <a:r>
              <a:rPr lang="en-US" sz="1800" dirty="0"/>
              <a:t>on IPO stabilization trade</a:t>
            </a:r>
          </a:p>
          <a:p>
            <a:pPr>
              <a:buFont typeface="Arial" panose="020B0604020202020204" pitchFamily="34" charset="0"/>
              <a:buChar char="•"/>
            </a:pPr>
            <a:r>
              <a:rPr lang="en-US" sz="1800" b="1" dirty="0">
                <a:solidFill>
                  <a:srgbClr val="0070C0"/>
                </a:solidFill>
              </a:rPr>
              <a:t>Market-on-Close</a:t>
            </a:r>
            <a:r>
              <a:rPr lang="en-US" sz="1800" dirty="0"/>
              <a:t> on index rebalance order</a:t>
            </a:r>
          </a:p>
          <a:p>
            <a:pPr>
              <a:buFont typeface="Arial" panose="020B0604020202020204" pitchFamily="34" charset="0"/>
              <a:buChar char="•"/>
            </a:pPr>
            <a:r>
              <a:rPr lang="en-US" sz="1800" b="1" dirty="0">
                <a:solidFill>
                  <a:srgbClr val="0070C0"/>
                </a:solidFill>
              </a:rPr>
              <a:t>Market Making</a:t>
            </a:r>
            <a:r>
              <a:rPr lang="en-US" sz="1800" dirty="0"/>
              <a:t> on Warrants</a:t>
            </a:r>
            <a:endParaRPr lang="en-US" sz="1600" dirty="0"/>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923928" y="3546672"/>
            <a:ext cx="4850712" cy="2690640"/>
          </a:xfrm>
          <a:prstGeom prst="rect">
            <a:avLst/>
          </a:prstGeom>
        </p:spPr>
      </p:pic>
      <p:sp>
        <p:nvSpPr>
          <p:cNvPr id="8" name="TextBox 7"/>
          <p:cNvSpPr txBox="1"/>
          <p:nvPr/>
        </p:nvSpPr>
        <p:spPr>
          <a:xfrm>
            <a:off x="4891368" y="5466710"/>
            <a:ext cx="3297569" cy="338554"/>
          </a:xfrm>
          <a:prstGeom prst="rect">
            <a:avLst/>
          </a:prstGeom>
          <a:noFill/>
        </p:spPr>
        <p:txBody>
          <a:bodyPr wrap="none" rtlCol="0">
            <a:spAutoFit/>
          </a:bodyPr>
          <a:lstStyle/>
          <a:p>
            <a:r>
              <a:rPr lang="en-US" sz="1600" dirty="0" smtClean="0">
                <a:solidFill>
                  <a:schemeClr val="bg1"/>
                </a:solidFill>
              </a:rPr>
              <a:t>Auntie Ha, </a:t>
            </a:r>
            <a:r>
              <a:rPr lang="en-US" sz="1600" dirty="0">
                <a:solidFill>
                  <a:schemeClr val="bg1"/>
                </a:solidFill>
              </a:rPr>
              <a:t>what did I do wrongly?</a:t>
            </a:r>
          </a:p>
        </p:txBody>
      </p:sp>
      <p:sp>
        <p:nvSpPr>
          <p:cNvPr id="2" name="TextBox 1"/>
          <p:cNvSpPr txBox="1"/>
          <p:nvPr/>
        </p:nvSpPr>
        <p:spPr>
          <a:xfrm>
            <a:off x="312751" y="3573016"/>
            <a:ext cx="3467161" cy="2616101"/>
          </a:xfrm>
          <a:prstGeom prst="rect">
            <a:avLst/>
          </a:prstGeom>
          <a:noFill/>
        </p:spPr>
        <p:txBody>
          <a:bodyPr wrap="square" rtlCol="0">
            <a:spAutoFit/>
          </a:bodyPr>
          <a:lstStyle/>
          <a:p>
            <a:r>
              <a:rPr lang="zh-TW" altLang="en-US" sz="2000" i="1" dirty="0"/>
              <a:t>黃子</a:t>
            </a:r>
            <a:r>
              <a:rPr lang="zh-TW" altLang="en-US" sz="2000" i="1" dirty="0" smtClean="0"/>
              <a:t>華 </a:t>
            </a:r>
            <a:r>
              <a:rPr lang="en-US" altLang="zh-TW" sz="2000" i="1" dirty="0" smtClean="0"/>
              <a:t>2006:</a:t>
            </a:r>
            <a:endParaRPr lang="en-US" altLang="zh-TW" sz="2000" i="1" dirty="0"/>
          </a:p>
          <a:p>
            <a:r>
              <a:rPr lang="zh-TW" altLang="en-US" sz="2000" dirty="0" smtClean="0"/>
              <a:t>「冇錯，你係你呢套戲嘅主角，問題係，你呢套戲嘅戲名叫做</a:t>
            </a:r>
            <a:r>
              <a:rPr lang="en-US" altLang="zh-TW" sz="2000" dirty="0" smtClean="0"/>
              <a:t>《</a:t>
            </a:r>
            <a:r>
              <a:rPr lang="zh-TW" altLang="en-US" sz="2000" dirty="0" smtClean="0"/>
              <a:t>茄喱啡的一生</a:t>
            </a:r>
            <a:r>
              <a:rPr lang="en-US" altLang="zh-TW" sz="2000" dirty="0" smtClean="0"/>
              <a:t>》</a:t>
            </a:r>
          </a:p>
          <a:p>
            <a:endParaRPr lang="en-US" dirty="0"/>
          </a:p>
          <a:p>
            <a:r>
              <a:rPr lang="en-US" sz="2000" dirty="0" smtClean="0"/>
              <a:t>Your trading strategy is insignificant comparing to the whole market</a:t>
            </a:r>
            <a:endParaRPr lang="en-US" sz="2000" dirty="0"/>
          </a:p>
        </p:txBody>
      </p:sp>
    </p:spTree>
    <p:extLst>
      <p:ext uri="{BB962C8B-B14F-4D97-AF65-F5344CB8AC3E}">
        <p14:creationId xmlns:p14="http://schemas.microsoft.com/office/powerpoint/2010/main" val="253361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Data Source</a:t>
            </a:r>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Face Recognition vs </a:t>
            </a:r>
            <a:r>
              <a:rPr lang="en-US" sz="1800" dirty="0">
                <a:hlinkClick r:id="rId2"/>
              </a:rPr>
              <a:t>World Cup Prediction </a:t>
            </a:r>
            <a:r>
              <a:rPr lang="en-US" sz="1800" dirty="0"/>
              <a:t>vs Weather Forecast</a:t>
            </a:r>
          </a:p>
          <a:p>
            <a:pPr marL="0" indent="0"/>
            <a:r>
              <a:rPr lang="en-US" sz="1800" dirty="0"/>
              <a:t>Compare Weather forecast to Stock Price forecast as both are </a:t>
            </a:r>
            <a:r>
              <a:rPr lang="en-US" sz="1800" b="1" dirty="0">
                <a:solidFill>
                  <a:srgbClr val="0070C0"/>
                </a:solidFill>
              </a:rPr>
              <a:t>time-series</a:t>
            </a:r>
            <a:r>
              <a:rPr lang="en-US" sz="1800" dirty="0"/>
              <a:t> based</a:t>
            </a:r>
          </a:p>
          <a:p>
            <a:endParaRPr lang="en-US" sz="1800" dirty="0"/>
          </a:p>
          <a:p>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605427917"/>
              </p:ext>
            </p:extLst>
          </p:nvPr>
        </p:nvGraphicFramePr>
        <p:xfrm>
          <a:off x="420044" y="2708920"/>
          <a:ext cx="8208912" cy="3129204"/>
        </p:xfrm>
        <a:graphic>
          <a:graphicData uri="http://schemas.openxmlformats.org/drawingml/2006/table">
            <a:tbl>
              <a:tblPr firstRow="1" bandRow="1">
                <a:tableStyleId>{21E4AEA4-8DFA-4A89-87EB-49C32662AFE0}</a:tableStyleId>
              </a:tblPr>
              <a:tblGrid>
                <a:gridCol w="2304256">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82599">
                <a:tc>
                  <a:txBody>
                    <a:bodyPr/>
                    <a:lstStyle/>
                    <a:p>
                      <a:endParaRPr lang="en-US" dirty="0"/>
                    </a:p>
                  </a:txBody>
                  <a:tcPr/>
                </a:tc>
                <a:tc>
                  <a:txBody>
                    <a:bodyPr/>
                    <a:lstStyle/>
                    <a:p>
                      <a:r>
                        <a:rPr lang="en-US" dirty="0"/>
                        <a:t>Weather</a:t>
                      </a:r>
                    </a:p>
                  </a:txBody>
                  <a:tcPr/>
                </a:tc>
                <a:tc>
                  <a:txBody>
                    <a:bodyPr/>
                    <a:lstStyle/>
                    <a:p>
                      <a:r>
                        <a:rPr lang="en-US" dirty="0"/>
                        <a:t>Stock Price </a:t>
                      </a:r>
                    </a:p>
                  </a:txBody>
                  <a:tcPr/>
                </a:tc>
                <a:extLst>
                  <a:ext uri="{0D108BD9-81ED-4DB2-BD59-A6C34878D82A}">
                    <a16:rowId xmlns:a16="http://schemas.microsoft.com/office/drawing/2014/main" val="10000"/>
                  </a:ext>
                </a:extLst>
              </a:tr>
              <a:tr h="697521">
                <a:tc>
                  <a:txBody>
                    <a:bodyPr/>
                    <a:lstStyle/>
                    <a:p>
                      <a:r>
                        <a:rPr lang="en-US" sz="1600" b="1" dirty="0"/>
                        <a:t>Seasonality </a:t>
                      </a:r>
                    </a:p>
                  </a:txBody>
                  <a:tcPr/>
                </a:tc>
                <a:tc>
                  <a:txBody>
                    <a:bodyPr/>
                    <a:lstStyle/>
                    <a:p>
                      <a:r>
                        <a:rPr lang="en-US" sz="1400" dirty="0"/>
                        <a:t>Yes,</a:t>
                      </a:r>
                      <a:r>
                        <a:rPr lang="en-US" sz="1400" baseline="0" dirty="0"/>
                        <a:t> strong auto-correlation to due seasonal patterns</a:t>
                      </a:r>
                      <a:endParaRPr lang="en-US" sz="1400" dirty="0"/>
                    </a:p>
                  </a:txBody>
                  <a:tcPr/>
                </a:tc>
                <a:tc>
                  <a:txBody>
                    <a:bodyPr/>
                    <a:lstStyle/>
                    <a:p>
                      <a:r>
                        <a:rPr lang="en-US" sz="1400" dirty="0"/>
                        <a:t>History repeat</a:t>
                      </a:r>
                      <a:r>
                        <a:rPr lang="en-US" sz="1400" baseline="0" dirty="0"/>
                        <a:t> itself?</a:t>
                      </a:r>
                      <a:endParaRPr lang="en-US" sz="1400" dirty="0"/>
                    </a:p>
                  </a:txBody>
                  <a:tcPr/>
                </a:tc>
                <a:extLst>
                  <a:ext uri="{0D108BD9-81ED-4DB2-BD59-A6C34878D82A}">
                    <a16:rowId xmlns:a16="http://schemas.microsoft.com/office/drawing/2014/main" val="10001"/>
                  </a:ext>
                </a:extLst>
              </a:tr>
              <a:tr h="7200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smtClean="0"/>
                        <a:t>Regime Switching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smtClean="0"/>
                        <a:t>Global Warming</a:t>
                      </a:r>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smtClean="0"/>
                        <a:t>Bull/Bear, Macroeconomics,</a:t>
                      </a:r>
                      <a:r>
                        <a:rPr lang="en-US" sz="1400" baseline="0" dirty="0" smtClean="0"/>
                        <a:t> technologies</a:t>
                      </a:r>
                      <a:endParaRPr lang="en-US" sz="1400" dirty="0" smtClean="0"/>
                    </a:p>
                  </a:txBody>
                  <a:tcPr/>
                </a:tc>
                <a:extLst>
                  <a:ext uri="{0D108BD9-81ED-4DB2-BD59-A6C34878D82A}">
                    <a16:rowId xmlns:a16="http://schemas.microsoft.com/office/drawing/2014/main" val="10002"/>
                  </a:ext>
                </a:extLst>
              </a:tr>
              <a:tr h="504056">
                <a:tc>
                  <a:txBody>
                    <a:bodyPr/>
                    <a:lstStyle/>
                    <a:p>
                      <a:r>
                        <a:rPr lang="en-US" sz="1600" b="1" kern="1200" dirty="0">
                          <a:solidFill>
                            <a:schemeClr val="dk1"/>
                          </a:solidFill>
                          <a:latin typeface="+mn-lt"/>
                          <a:ea typeface="+mn-ea"/>
                          <a:cs typeface="+mn-cs"/>
                        </a:rPr>
                        <a:t>Visibility </a:t>
                      </a:r>
                    </a:p>
                  </a:txBody>
                  <a:tcPr/>
                </a:tc>
                <a:tc>
                  <a:txBody>
                    <a:bodyPr/>
                    <a:lstStyle/>
                    <a:p>
                      <a:pPr marL="0" algn="l" defTabSz="457200" rtl="0" eaLnBrk="1" latinLnBrk="0" hangingPunct="1"/>
                      <a:r>
                        <a:rPr lang="en-US" sz="1400" kern="1200" dirty="0">
                          <a:solidFill>
                            <a:schemeClr val="dk1"/>
                          </a:solidFill>
                          <a:latin typeface="+mn-lt"/>
                          <a:ea typeface="+mn-ea"/>
                          <a:cs typeface="+mn-cs"/>
                        </a:rPr>
                        <a:t>Can measure</a:t>
                      </a:r>
                      <a:r>
                        <a:rPr lang="en-US" sz="1400" kern="1200" baseline="0" dirty="0">
                          <a:solidFill>
                            <a:schemeClr val="dk1"/>
                          </a:solidFill>
                          <a:latin typeface="+mn-lt"/>
                          <a:ea typeface="+mn-ea"/>
                          <a:cs typeface="+mn-cs"/>
                        </a:rPr>
                        <a:t> the temperature, humidity etc.</a:t>
                      </a:r>
                    </a:p>
                    <a:p>
                      <a:pPr marL="0" algn="l" defTabSz="457200" rtl="0" eaLnBrk="1" latinLnBrk="0" hangingPunct="1"/>
                      <a:endParaRPr lang="en-US" sz="1400" kern="1200" dirty="0">
                        <a:solidFill>
                          <a:schemeClr val="dk1"/>
                        </a:solidFill>
                        <a:latin typeface="+mn-lt"/>
                        <a:ea typeface="+mn-ea"/>
                        <a:cs typeface="+mn-cs"/>
                      </a:endParaRPr>
                    </a:p>
                  </a:txBody>
                  <a:tcPr/>
                </a:tc>
                <a:tc>
                  <a:txBody>
                    <a:bodyPr/>
                    <a:lstStyle/>
                    <a:p>
                      <a:r>
                        <a:rPr lang="en-US" sz="1400" kern="1200" baseline="0" dirty="0">
                          <a:solidFill>
                            <a:schemeClr val="dk1"/>
                          </a:solidFill>
                          <a:latin typeface="+mn-lt"/>
                          <a:ea typeface="+mn-ea"/>
                          <a:cs typeface="+mn-cs"/>
                        </a:rPr>
                        <a:t>Cannot measure investors decisions</a:t>
                      </a:r>
                    </a:p>
                  </a:txBody>
                  <a:tcPr/>
                </a:tc>
                <a:extLst>
                  <a:ext uri="{0D108BD9-81ED-4DB2-BD59-A6C34878D82A}">
                    <a16:rowId xmlns:a16="http://schemas.microsoft.com/office/drawing/2014/main" val="10003"/>
                  </a:ext>
                </a:extLst>
              </a:tr>
              <a:tr h="59748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smtClean="0"/>
                        <a:t>Causality</a:t>
                      </a:r>
                    </a:p>
                    <a:p>
                      <a:endParaRPr lang="en-US" sz="1600" b="1" dirty="0"/>
                    </a:p>
                  </a:txBody>
                  <a:tcPr/>
                </a:tc>
                <a:tc>
                  <a:txBody>
                    <a:bodyPr/>
                    <a:lstStyle/>
                    <a:p>
                      <a:r>
                        <a:rPr lang="en-US" sz="1400" dirty="0" smtClean="0"/>
                        <a:t>Temperature,</a:t>
                      </a:r>
                      <a:r>
                        <a:rPr lang="en-US" sz="1400" baseline="0" dirty="0" smtClean="0"/>
                        <a:t> air pressure</a:t>
                      </a:r>
                      <a:r>
                        <a:rPr lang="en-US" sz="1400" dirty="0" smtClean="0"/>
                        <a:t>, humidity etc.</a:t>
                      </a:r>
                      <a:r>
                        <a:rPr lang="en-US" sz="1400" baseline="0" dirty="0" smtClean="0"/>
                        <a:t> </a:t>
                      </a: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smtClean="0"/>
                        <a:t>Historical</a:t>
                      </a:r>
                      <a:r>
                        <a:rPr lang="en-US" sz="1400" baseline="0" dirty="0" smtClean="0"/>
                        <a:t> price, news, sentiment?</a:t>
                      </a:r>
                      <a:endParaRPr lang="en-US" sz="1400" dirty="0" smtClean="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2404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Challenges – Correlation vs Causality</a:t>
            </a:r>
          </a:p>
        </p:txBody>
      </p:sp>
      <p:sp>
        <p:nvSpPr>
          <p:cNvPr id="7" name="Content Placeholder 1"/>
          <p:cNvSpPr txBox="1">
            <a:spLocks/>
          </p:cNvSpPr>
          <p:nvPr/>
        </p:nvSpPr>
        <p:spPr>
          <a:xfrm>
            <a:off x="395536" y="1700808"/>
            <a:ext cx="8424936"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Correlation vs Causality</a:t>
            </a:r>
            <a:r>
              <a:rPr lang="en-US" sz="1800" dirty="0"/>
              <a:t>: </a:t>
            </a:r>
            <a:r>
              <a:rPr lang="en-US" sz="1800" b="1" dirty="0">
                <a:solidFill>
                  <a:srgbClr val="0070C0"/>
                </a:solidFill>
              </a:rPr>
              <a:t>correlation does not imply causation</a:t>
            </a:r>
            <a:r>
              <a:rPr lang="en-US" sz="1800" dirty="0"/>
              <a:t>. If two stocks move in a correlated fashion, it doesn’t necessarily mean stock A causes the Stock B to move. It could both be under another common factor. </a:t>
            </a:r>
            <a:endParaRPr lang="en-US" sz="1800" b="1" dirty="0">
              <a:solidFill>
                <a:srgbClr val="00B050"/>
              </a:solidFill>
            </a:endParaRPr>
          </a:p>
          <a:p>
            <a:pPr marL="0" indent="0"/>
            <a:endParaRPr lang="en-US" sz="1600" dirty="0"/>
          </a:p>
          <a:p>
            <a:pPr marL="0" indent="0"/>
            <a:r>
              <a:rPr lang="en-US" sz="1600" b="1" dirty="0"/>
              <a:t>Example</a:t>
            </a:r>
            <a:r>
              <a:rPr lang="en-US" sz="1600" dirty="0"/>
              <a:t>: HSBC and Bank of China is </a:t>
            </a:r>
            <a:r>
              <a:rPr lang="en-US" sz="1600" b="1" dirty="0">
                <a:solidFill>
                  <a:srgbClr val="0070C0"/>
                </a:solidFill>
              </a:rPr>
              <a:t>correlated</a:t>
            </a:r>
            <a:r>
              <a:rPr lang="en-US" sz="1600" dirty="0">
                <a:solidFill>
                  <a:srgbClr val="0070C0"/>
                </a:solidFill>
              </a:rPr>
              <a:t> </a:t>
            </a:r>
            <a:r>
              <a:rPr lang="en-US" sz="1600" dirty="0"/>
              <a:t>(banking sector) </a:t>
            </a:r>
          </a:p>
          <a:p>
            <a:pPr marL="285750" indent="-285750">
              <a:buFont typeface="Arial" panose="020B0604020202020204" pitchFamily="34" charset="0"/>
              <a:buChar char="•"/>
            </a:pPr>
            <a:r>
              <a:rPr lang="en-US" sz="1600" dirty="0"/>
              <a:t>Scenario 1: Interest Rate rise </a:t>
            </a:r>
          </a:p>
          <a:p>
            <a:pPr marL="285750" indent="-285750">
              <a:buFont typeface="Arial" panose="020B0604020202020204" pitchFamily="34" charset="0"/>
              <a:buChar char="•"/>
            </a:pPr>
            <a:r>
              <a:rPr lang="en-US" sz="1600" dirty="0"/>
              <a:t>Scenario 2: Bank of China has a solid earning</a:t>
            </a:r>
          </a:p>
          <a:p>
            <a:pPr marL="285750" indent="-285750">
              <a:buFont typeface="Arial" panose="020B0604020202020204" pitchFamily="34" charset="0"/>
              <a:buChar char="•"/>
            </a:pPr>
            <a:endParaRPr lang="en-US" sz="1600" dirty="0"/>
          </a:p>
          <a:p>
            <a:pPr marL="0" indent="0"/>
            <a:endParaRPr lang="en-US" sz="1600" dirty="0"/>
          </a:p>
          <a:p>
            <a:pPr marL="0" indent="0"/>
            <a:endParaRPr lang="en-US" sz="1600" dirty="0"/>
          </a:p>
          <a:p>
            <a:pPr>
              <a:buFont typeface="Arial" panose="020B0604020202020204" pitchFamily="34" charset="0"/>
              <a:buChar char="•"/>
            </a:pPr>
            <a:endParaRPr lang="en-US" sz="1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43"/>
          <a:stretch/>
        </p:blipFill>
        <p:spPr bwMode="auto">
          <a:xfrm>
            <a:off x="4652181" y="3843858"/>
            <a:ext cx="4035582" cy="239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08187" y="4249871"/>
            <a:ext cx="3663813" cy="2062103"/>
          </a:xfrm>
          <a:prstGeom prst="rect">
            <a:avLst/>
          </a:prstGeom>
          <a:noFill/>
        </p:spPr>
        <p:txBody>
          <a:bodyPr wrap="square" rtlCol="0">
            <a:spAutoFit/>
          </a:bodyPr>
          <a:lstStyle/>
          <a:p>
            <a:r>
              <a:rPr lang="en-US" sz="1400" b="1" dirty="0"/>
              <a:t>Stephen </a:t>
            </a:r>
            <a:r>
              <a:rPr lang="en-US" sz="1400" b="1" dirty="0" err="1"/>
              <a:t>Cucchiaro</a:t>
            </a:r>
            <a:r>
              <a:rPr lang="en-US" sz="1400" b="1" dirty="0"/>
              <a:t>: </a:t>
            </a:r>
            <a:r>
              <a:rPr lang="en-US" sz="1400" i="1" dirty="0"/>
              <a:t>“No scientist or engineer would ever use correlation analysis for analyzing a nonlinear complex system of interrelated variables,” he says, “because those </a:t>
            </a:r>
            <a:r>
              <a:rPr lang="en-US" sz="1400" b="1" i="1" dirty="0">
                <a:solidFill>
                  <a:srgbClr val="0070C0"/>
                </a:solidFill>
              </a:rPr>
              <a:t>correlations are often nothing more than statistical coincidences</a:t>
            </a:r>
            <a:r>
              <a:rPr lang="en-US" sz="1400" i="1" dirty="0"/>
              <a:t>, not true cause-and-effect relationships.”</a:t>
            </a:r>
          </a:p>
          <a:p>
            <a:endParaRPr lang="en-US" sz="1600" dirty="0"/>
          </a:p>
        </p:txBody>
      </p:sp>
      <p:sp>
        <p:nvSpPr>
          <p:cNvPr id="8" name="TextBox 7"/>
          <p:cNvSpPr txBox="1"/>
          <p:nvPr/>
        </p:nvSpPr>
        <p:spPr>
          <a:xfrm>
            <a:off x="5592135" y="5569495"/>
            <a:ext cx="2076209" cy="307777"/>
          </a:xfrm>
          <a:prstGeom prst="rect">
            <a:avLst/>
          </a:prstGeom>
          <a:noFill/>
        </p:spPr>
        <p:txBody>
          <a:bodyPr wrap="none" rtlCol="0">
            <a:spAutoFit/>
          </a:bodyPr>
          <a:lstStyle/>
          <a:p>
            <a:r>
              <a:rPr lang="en-US" sz="1400" dirty="0">
                <a:solidFill>
                  <a:schemeClr val="bg1"/>
                </a:solidFill>
              </a:rPr>
              <a:t>Hi, what a coincidence?</a:t>
            </a:r>
          </a:p>
        </p:txBody>
      </p:sp>
    </p:spTree>
    <p:extLst>
      <p:ext uri="{BB962C8B-B14F-4D97-AF65-F5344CB8AC3E}">
        <p14:creationId xmlns:p14="http://schemas.microsoft.com/office/powerpoint/2010/main" val="1710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Feature Engineering</a:t>
            </a:r>
          </a:p>
        </p:txBody>
      </p:sp>
      <p:grpSp>
        <p:nvGrpSpPr>
          <p:cNvPr id="4" name="Group 3"/>
          <p:cNvGrpSpPr/>
          <p:nvPr/>
        </p:nvGrpSpPr>
        <p:grpSpPr>
          <a:xfrm>
            <a:off x="395536" y="1700808"/>
            <a:ext cx="8280920" cy="4680520"/>
            <a:chOff x="395536" y="1700808"/>
            <a:chExt cx="8280920" cy="4680520"/>
          </a:xfrm>
        </p:grpSpPr>
        <p:sp>
          <p:nvSpPr>
            <p:cNvPr id="7" name="Content Placeholder 1"/>
            <p:cNvSpPr txBox="1">
              <a:spLocks/>
            </p:cNvSpPr>
            <p:nvPr/>
          </p:nvSpPr>
          <p:spPr>
            <a:xfrm>
              <a:off x="395536" y="1700808"/>
              <a:ext cx="8280920" cy="15121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Data and Features</a:t>
              </a:r>
              <a:r>
                <a:rPr lang="en-US" sz="1800" dirty="0"/>
                <a:t>: spend </a:t>
              </a:r>
              <a:r>
                <a:rPr lang="en-US" sz="1800" b="1" dirty="0">
                  <a:solidFill>
                    <a:srgbClr val="0070C0"/>
                  </a:solidFill>
                </a:rPr>
                <a:t>80% of (active) time to prepare the data </a:t>
              </a:r>
              <a:r>
                <a:rPr lang="en-US" sz="1800" dirty="0"/>
                <a:t>and which is </a:t>
              </a:r>
              <a:r>
                <a:rPr lang="en-US" sz="1800" b="1" dirty="0">
                  <a:solidFill>
                    <a:srgbClr val="0070C0"/>
                  </a:solidFill>
                </a:rPr>
                <a:t>not too much fun</a:t>
              </a:r>
              <a:r>
                <a:rPr lang="en-US" sz="1800" dirty="0"/>
                <a:t> (training models also needs time and but just let the computer run while going for lunch)</a:t>
              </a:r>
            </a:p>
            <a:p>
              <a:pPr marL="285750" indent="-285750">
                <a:buFont typeface="Arial" panose="020B0604020202020204" pitchFamily="34" charset="0"/>
                <a:buChar char="•"/>
              </a:pPr>
              <a:r>
                <a:rPr lang="en-US" sz="1800" b="1" dirty="0"/>
                <a:t>Weak Signals (features):</a:t>
              </a:r>
              <a:r>
                <a:rPr lang="en-US" sz="1800" dirty="0"/>
                <a:t> financial data is traditionally with very </a:t>
              </a:r>
              <a:r>
                <a:rPr lang="en-US" sz="1800" b="1" dirty="0">
                  <a:solidFill>
                    <a:srgbClr val="0070C0"/>
                  </a:solidFill>
                </a:rPr>
                <a:t>low signal-to-noise</a:t>
              </a:r>
            </a:p>
            <a:p>
              <a:pPr>
                <a:buFont typeface="Arial" panose="020B0604020202020204" pitchFamily="34" charset="0"/>
                <a:buChar char="•"/>
              </a:pPr>
              <a:endParaRPr lang="en-US" sz="1800" b="1" dirty="0">
                <a:solidFill>
                  <a:srgbClr val="00B050"/>
                </a:solidFill>
              </a:endParaRPr>
            </a:p>
            <a:p>
              <a:pPr>
                <a:buFont typeface="Arial" panose="020B0604020202020204" pitchFamily="34" charset="0"/>
                <a:buChar char="•"/>
              </a:pPr>
              <a:endParaRPr lang="en-US" sz="1800" b="1"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pSp>
          <p:nvGrpSpPr>
            <p:cNvPr id="2" name="Group 1"/>
            <p:cNvGrpSpPr/>
            <p:nvPr/>
          </p:nvGrpSpPr>
          <p:grpSpPr>
            <a:xfrm>
              <a:off x="522610" y="3272779"/>
              <a:ext cx="3143208" cy="3108549"/>
              <a:chOff x="522610" y="3272779"/>
              <a:chExt cx="3143208" cy="3108549"/>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72779"/>
                <a:ext cx="3054258" cy="170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10" y="4628688"/>
                <a:ext cx="3143208" cy="175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6" name="Group 5"/>
          <p:cNvGrpSpPr/>
          <p:nvPr/>
        </p:nvGrpSpPr>
        <p:grpSpPr>
          <a:xfrm>
            <a:off x="4013864" y="3573016"/>
            <a:ext cx="3942512" cy="2383929"/>
            <a:chOff x="3664255" y="3493342"/>
            <a:chExt cx="3942512" cy="2383929"/>
          </a:xfrm>
        </p:grpSpPr>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1098"/>
            <a:stretch/>
          </p:blipFill>
          <p:spPr bwMode="auto">
            <a:xfrm>
              <a:off x="3664255" y="3493342"/>
              <a:ext cx="3942512" cy="2383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962173" y="5197231"/>
              <a:ext cx="1905971" cy="615553"/>
            </a:xfrm>
            <a:prstGeom prst="rect">
              <a:avLst/>
            </a:prstGeom>
            <a:noFill/>
          </p:spPr>
          <p:txBody>
            <a:bodyPr wrap="none" rtlCol="0">
              <a:spAutoFit/>
            </a:bodyPr>
            <a:lstStyle/>
            <a:p>
              <a:r>
                <a:rPr lang="zh-TW" altLang="en-US" sz="1800" dirty="0">
                  <a:solidFill>
                    <a:schemeClr val="bg1"/>
                  </a:solidFill>
                </a:rPr>
                <a:t>攞你命三千</a:t>
              </a:r>
              <a:endParaRPr lang="en-US" altLang="zh-TW" sz="1800" dirty="0">
                <a:solidFill>
                  <a:schemeClr val="bg1"/>
                </a:solidFill>
              </a:endParaRPr>
            </a:p>
            <a:p>
              <a:r>
                <a:rPr lang="en-US" sz="1600" dirty="0">
                  <a:solidFill>
                    <a:schemeClr val="bg1"/>
                  </a:solidFill>
                </a:rPr>
                <a:t>Take your life 3000</a:t>
              </a:r>
            </a:p>
          </p:txBody>
        </p:sp>
      </p:grpSp>
    </p:spTree>
    <p:extLst>
      <p:ext uri="{BB962C8B-B14F-4D97-AF65-F5344CB8AC3E}">
        <p14:creationId xmlns:p14="http://schemas.microsoft.com/office/powerpoint/2010/main" val="14226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Regime Switching</a:t>
            </a:r>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Stochastic (Randomness)</a:t>
            </a:r>
            <a:r>
              <a:rPr lang="en-US" sz="1800" dirty="0"/>
              <a:t>: </a:t>
            </a:r>
            <a:r>
              <a:rPr lang="en-US" sz="1800" b="1" dirty="0">
                <a:solidFill>
                  <a:srgbClr val="0070C0"/>
                </a:solidFill>
              </a:rPr>
              <a:t>confused supervised learning </a:t>
            </a:r>
            <a:r>
              <a:rPr lang="en-US" sz="1800" dirty="0"/>
              <a:t>model. Is stock price a </a:t>
            </a:r>
            <a:r>
              <a:rPr lang="en-US" sz="1800" b="1" dirty="0">
                <a:solidFill>
                  <a:srgbClr val="0070C0"/>
                </a:solidFill>
              </a:rPr>
              <a:t>random walk </a:t>
            </a:r>
            <a:r>
              <a:rPr lang="en-US" sz="1800" dirty="0"/>
              <a:t>or we need more features (factors) to train the model</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a:t>Prediction timeframe</a:t>
            </a:r>
            <a:r>
              <a:rPr lang="en-US" sz="1800" dirty="0"/>
              <a:t>: longer term subjects to (multiple) </a:t>
            </a:r>
            <a:r>
              <a:rPr lang="en-US" sz="1800" b="1" dirty="0">
                <a:solidFill>
                  <a:srgbClr val="0070C0"/>
                </a:solidFill>
              </a:rPr>
              <a:t>regime switching. Shorter term is more accurate</a:t>
            </a:r>
            <a:r>
              <a:rPr lang="en-US" sz="1800" dirty="0"/>
              <a:t>, but is less profitable due to the </a:t>
            </a:r>
            <a:r>
              <a:rPr lang="en-US" sz="1800" b="1" dirty="0">
                <a:solidFill>
                  <a:srgbClr val="0070C0"/>
                </a:solidFill>
              </a:rPr>
              <a:t>transaction costs </a:t>
            </a:r>
            <a:r>
              <a:rPr lang="en-US" sz="1800" dirty="0"/>
              <a:t>to realize the profile. </a:t>
            </a:r>
            <a:endParaRPr lang="en-US" sz="1800" b="1" dirty="0">
              <a:solidFill>
                <a:srgbClr val="0070C0"/>
              </a:solidFill>
            </a:endParaRPr>
          </a:p>
          <a:p>
            <a:pPr>
              <a:buFont typeface="Arial" panose="020B0604020202020204" pitchFamily="34" charset="0"/>
              <a:buChar char="•"/>
            </a:pPr>
            <a:endParaRPr lang="en-US" sz="1800" dirty="0"/>
          </a:p>
          <a:p>
            <a:endParaRPr lang="en-US" sz="1800" dirty="0"/>
          </a:p>
          <a:p>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grpSp>
        <p:nvGrpSpPr>
          <p:cNvPr id="4" name="Group 3"/>
          <p:cNvGrpSpPr/>
          <p:nvPr/>
        </p:nvGrpSpPr>
        <p:grpSpPr>
          <a:xfrm>
            <a:off x="4283968" y="1844824"/>
            <a:ext cx="4314825" cy="3190875"/>
            <a:chOff x="4283968" y="1844824"/>
            <a:chExt cx="4314825" cy="3190875"/>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844824"/>
              <a:ext cx="4314825"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30110" y="4305290"/>
              <a:ext cx="1414298" cy="707886"/>
            </a:xfrm>
            <a:prstGeom prst="rect">
              <a:avLst/>
            </a:prstGeom>
            <a:noFill/>
          </p:spPr>
          <p:txBody>
            <a:bodyPr wrap="none" rtlCol="0">
              <a:spAutoFit/>
            </a:bodyPr>
            <a:lstStyle/>
            <a:p>
              <a:r>
                <a:rPr lang="zh-TW" altLang="en-US" sz="2000" dirty="0">
                  <a:solidFill>
                    <a:schemeClr val="bg1"/>
                  </a:solidFill>
                </a:rPr>
                <a:t>蠱惑的槍</a:t>
              </a:r>
              <a:endParaRPr lang="en-US" sz="2000" dirty="0">
                <a:solidFill>
                  <a:schemeClr val="bg1"/>
                </a:solidFill>
              </a:endParaRPr>
            </a:p>
            <a:p>
              <a:r>
                <a:rPr lang="en-US" sz="2000" dirty="0">
                  <a:solidFill>
                    <a:schemeClr val="bg1"/>
                  </a:solidFill>
                </a:rPr>
                <a:t>Tricky Gun</a:t>
              </a:r>
            </a:p>
          </p:txBody>
        </p:sp>
      </p:grpSp>
    </p:spTree>
    <p:extLst>
      <p:ext uri="{BB962C8B-B14F-4D97-AF65-F5344CB8AC3E}">
        <p14:creationId xmlns:p14="http://schemas.microsoft.com/office/powerpoint/2010/main" val="279824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Complexities</a:t>
            </a:r>
          </a:p>
        </p:txBody>
      </p:sp>
      <p:sp>
        <p:nvSpPr>
          <p:cNvPr id="8" name="AutoShape 4" descr="jpmorgan logo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438800" y="3554700"/>
            <a:ext cx="2021632" cy="2538596"/>
            <a:chOff x="6438800" y="3554700"/>
            <a:chExt cx="2021632" cy="2538596"/>
          </a:xfrm>
        </p:grpSpPr>
        <p:sp>
          <p:nvSpPr>
            <p:cNvPr id="13" name="TextBox 12"/>
            <p:cNvSpPr txBox="1"/>
            <p:nvPr/>
          </p:nvSpPr>
          <p:spPr>
            <a:xfrm>
              <a:off x="6446098" y="3554700"/>
              <a:ext cx="2014334" cy="369332"/>
            </a:xfrm>
            <a:prstGeom prst="rect">
              <a:avLst/>
            </a:prstGeom>
            <a:noFill/>
          </p:spPr>
          <p:txBody>
            <a:bodyPr wrap="none" rtlCol="0">
              <a:spAutoFit/>
            </a:bodyPr>
            <a:lstStyle/>
            <a:p>
              <a:r>
                <a:rPr lang="en-US" sz="1800" dirty="0"/>
                <a:t>JP Morgan LOXM</a:t>
              </a:r>
            </a:p>
          </p:txBody>
        </p:sp>
        <p:pic>
          <p:nvPicPr>
            <p:cNvPr id="3079" name="Picture 7" descr="simcit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0" y="4071664"/>
              <a:ext cx="2021632" cy="2021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355133" y="3563724"/>
            <a:ext cx="1801043" cy="2529572"/>
            <a:chOff x="4355133" y="3563724"/>
            <a:chExt cx="1801043" cy="2529572"/>
          </a:xfrm>
        </p:grpSpPr>
        <p:pic>
          <p:nvPicPr>
            <p:cNvPr id="3081" name="Picture 9" descr="atari breakout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12" t="5650" r="29954" b="6427"/>
            <a:stretch/>
          </p:blipFill>
          <p:spPr bwMode="auto">
            <a:xfrm>
              <a:off x="4355133" y="4077072"/>
              <a:ext cx="1801043"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44008" y="3563724"/>
              <a:ext cx="1261884" cy="369332"/>
            </a:xfrm>
            <a:prstGeom prst="rect">
              <a:avLst/>
            </a:prstGeom>
            <a:noFill/>
          </p:spPr>
          <p:txBody>
            <a:bodyPr wrap="none" rtlCol="0">
              <a:spAutoFit/>
            </a:bodyPr>
            <a:lstStyle/>
            <a:p>
              <a:r>
                <a:rPr lang="en-US" sz="1800" dirty="0"/>
                <a:t>Our Model</a:t>
              </a:r>
            </a:p>
          </p:txBody>
        </p:sp>
      </p:grpSp>
      <p:grpSp>
        <p:nvGrpSpPr>
          <p:cNvPr id="10" name="Group 9"/>
          <p:cNvGrpSpPr/>
          <p:nvPr/>
        </p:nvGrpSpPr>
        <p:grpSpPr>
          <a:xfrm>
            <a:off x="863167" y="2492896"/>
            <a:ext cx="3636825" cy="2550740"/>
            <a:chOff x="1187624" y="1823207"/>
            <a:chExt cx="3636825" cy="2550740"/>
          </a:xfrm>
        </p:grpSpPr>
        <p:pic>
          <p:nvPicPr>
            <p:cNvPr id="3074" name="Picture 2" descr="http://orientaldaily.on.cc/cnt/news/20110707/photo/0707-00174-001b1.jpg?t=131003499235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4" t="1429" r="8196" b="37592"/>
            <a:stretch/>
          </p:blipFill>
          <p:spPr bwMode="auto">
            <a:xfrm>
              <a:off x="1187624" y="2789771"/>
              <a:ext cx="1352012" cy="1584176"/>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p:cNvSpPr/>
            <p:nvPr/>
          </p:nvSpPr>
          <p:spPr bwMode="auto">
            <a:xfrm>
              <a:off x="1187624" y="1823207"/>
              <a:ext cx="3636825" cy="966564"/>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t>Too </a:t>
              </a:r>
              <a:r>
                <a:rPr lang="en-US" sz="2000" b="1" dirty="0">
                  <a:solidFill>
                    <a:srgbClr val="0070C0"/>
                  </a:solidFill>
                </a:rPr>
                <a:t>simple</a:t>
              </a:r>
              <a:r>
                <a:rPr lang="en-US" sz="2000" dirty="0">
                  <a:solidFill>
                    <a:srgbClr val="0070C0"/>
                  </a:solidFill>
                </a:rPr>
                <a:t> </a:t>
              </a:r>
              <a:r>
                <a:rPr lang="en-US" sz="2000" dirty="0"/>
                <a:t>sometimes </a:t>
              </a:r>
              <a:r>
                <a:rPr lang="en-US" sz="2000" b="1" dirty="0">
                  <a:solidFill>
                    <a:srgbClr val="0070C0"/>
                  </a:solidFill>
                </a:rPr>
                <a:t>naive</a:t>
              </a:r>
            </a:p>
          </p:txBody>
        </p:sp>
      </p:grpSp>
      <p:sp>
        <p:nvSpPr>
          <p:cNvPr id="14" name="Content Placeholder 1"/>
          <p:cNvSpPr txBox="1">
            <a:spLocks/>
          </p:cNvSpPr>
          <p:nvPr/>
        </p:nvSpPr>
        <p:spPr>
          <a:xfrm>
            <a:off x="395536" y="1700808"/>
            <a:ext cx="828092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Overly simplified </a:t>
            </a:r>
            <a:r>
              <a:rPr lang="en-US" sz="1800" dirty="0"/>
              <a:t>: </a:t>
            </a:r>
            <a:r>
              <a:rPr lang="en-US" sz="1800" dirty="0">
                <a:latin typeface="Arial" charset="0"/>
                <a:ea typeface="ＭＳ Ｐゴシック" charset="0"/>
                <a:cs typeface="ＭＳ Ｐゴシック" charset="0"/>
              </a:rPr>
              <a:t>our Reinforcement Learning strategies are </a:t>
            </a:r>
            <a:r>
              <a:rPr lang="en-US" sz="1800" b="1" dirty="0">
                <a:solidFill>
                  <a:srgbClr val="0070C0"/>
                </a:solidFill>
                <a:latin typeface="Arial" charset="0"/>
                <a:ea typeface="ＭＳ Ｐゴシック" charset="0"/>
                <a:cs typeface="ＭＳ Ｐゴシック" charset="0"/>
              </a:rPr>
              <a:t>too simple</a:t>
            </a:r>
          </a:p>
        </p:txBody>
      </p:sp>
    </p:spTree>
    <p:extLst>
      <p:ext uri="{BB962C8B-B14F-4D97-AF65-F5344CB8AC3E}">
        <p14:creationId xmlns:p14="http://schemas.microsoft.com/office/powerpoint/2010/main" val="7485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Domain Knowledge</a:t>
            </a:r>
          </a:p>
        </p:txBody>
      </p:sp>
      <p:sp>
        <p:nvSpPr>
          <p:cNvPr id="7" name="Content Placeholder 1"/>
          <p:cNvSpPr txBox="1">
            <a:spLocks/>
          </p:cNvSpPr>
          <p:nvPr/>
        </p:nvSpPr>
        <p:spPr>
          <a:xfrm>
            <a:off x="395536" y="1700808"/>
            <a:ext cx="39604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Expertise: </a:t>
            </a:r>
            <a:r>
              <a:rPr lang="en-US" sz="1800" dirty="0"/>
              <a:t>3 tech guys startup which </a:t>
            </a:r>
            <a:r>
              <a:rPr lang="en-US" sz="1800" b="1" dirty="0">
                <a:solidFill>
                  <a:srgbClr val="0070C0"/>
                </a:solidFill>
              </a:rPr>
              <a:t>lack trading experience</a:t>
            </a:r>
            <a:r>
              <a:rPr lang="en-US" sz="1800" dirty="0"/>
              <a:t> and in-depth </a:t>
            </a:r>
            <a:r>
              <a:rPr lang="en-US" sz="1800" b="1" dirty="0">
                <a:solidFill>
                  <a:srgbClr val="0070C0"/>
                </a:solidFill>
              </a:rPr>
              <a:t>market insights</a:t>
            </a:r>
          </a:p>
          <a:p>
            <a:pPr marL="285750" indent="-285750">
              <a:buFont typeface="Arial" panose="020B0604020202020204" pitchFamily="34" charset="0"/>
              <a:buChar char="•"/>
            </a:pPr>
            <a:endParaRPr lang="en-US" sz="1800" b="1" dirty="0"/>
          </a:p>
          <a:p>
            <a:pPr>
              <a:buFont typeface="Arial" panose="020B0604020202020204" pitchFamily="34" charset="0"/>
              <a:buChar char="•"/>
            </a:pPr>
            <a:r>
              <a:rPr lang="en-US" sz="1800" b="1" dirty="0"/>
              <a:t>Financial products</a:t>
            </a:r>
            <a:r>
              <a:rPr lang="en-US" sz="1800" dirty="0"/>
              <a:t>: financial instruments (especially </a:t>
            </a:r>
            <a:r>
              <a:rPr lang="en-US" sz="1800" b="1" dirty="0">
                <a:solidFill>
                  <a:srgbClr val="0070C0"/>
                </a:solidFill>
              </a:rPr>
              <a:t>derivative products</a:t>
            </a:r>
            <a:r>
              <a:rPr lang="en-US" sz="1800" dirty="0"/>
              <a:t>) are linked or correlated in a complex fashion that adds volatility or uncertainties</a:t>
            </a:r>
          </a:p>
          <a:p>
            <a:pPr>
              <a:buFont typeface="Arial" panose="020B0604020202020204" pitchFamily="34" charset="0"/>
              <a:buChar char="•"/>
            </a:pPr>
            <a:endParaRPr lang="en-US" sz="1800" dirty="0"/>
          </a:p>
          <a:p>
            <a:endParaRPr lang="en-US" sz="1800" dirty="0"/>
          </a:p>
        </p:txBody>
      </p:sp>
      <p:sp>
        <p:nvSpPr>
          <p:cNvPr id="8" name="TextBox 7"/>
          <p:cNvSpPr txBox="1"/>
          <p:nvPr/>
        </p:nvSpPr>
        <p:spPr>
          <a:xfrm>
            <a:off x="4499992" y="5229200"/>
            <a:ext cx="3816424" cy="307777"/>
          </a:xfrm>
          <a:prstGeom prst="rect">
            <a:avLst/>
          </a:prstGeom>
          <a:noFill/>
        </p:spPr>
        <p:txBody>
          <a:bodyPr wrap="square" rtlCol="0">
            <a:spAutoFit/>
          </a:bodyPr>
          <a:lstStyle/>
          <a:p>
            <a:r>
              <a:rPr lang="en-US" sz="1400" dirty="0"/>
              <a:t>“Fung </a:t>
            </a:r>
            <a:r>
              <a:rPr lang="en-US" sz="1400" dirty="0" err="1"/>
              <a:t>Gor</a:t>
            </a:r>
            <a:r>
              <a:rPr lang="en-US" sz="1400" dirty="0"/>
              <a:t>” is very famous in financial industry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213" y="1844824"/>
            <a:ext cx="3476625"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9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4" name="AutoShape 2" descr="如來神掌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1536074" y="2916180"/>
            <a:ext cx="6512810" cy="3465148"/>
            <a:chOff x="1536074" y="2916180"/>
            <a:chExt cx="6512810" cy="3465148"/>
          </a:xfrm>
        </p:grpSpPr>
        <p:pic>
          <p:nvPicPr>
            <p:cNvPr id="1029" name="Picture 5" descr="如來神掌也要告訴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916180"/>
              <a:ext cx="4629012" cy="34651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284" r="11017"/>
            <a:stretch/>
          </p:blipFill>
          <p:spPr bwMode="auto">
            <a:xfrm>
              <a:off x="1536074" y="3573016"/>
              <a:ext cx="296391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extBox 1"/>
          <p:cNvSpPr txBox="1"/>
          <p:nvPr/>
        </p:nvSpPr>
        <p:spPr>
          <a:xfrm>
            <a:off x="395536" y="1700808"/>
            <a:ext cx="8208912"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dirty="0"/>
              <a:t>Confidential</a:t>
            </a:r>
            <a:r>
              <a:rPr lang="en-US" sz="1800" dirty="0"/>
              <a:t>: unlike software, </a:t>
            </a:r>
            <a:r>
              <a:rPr lang="en-US" sz="1800" b="1" dirty="0">
                <a:solidFill>
                  <a:srgbClr val="0070C0"/>
                </a:solidFill>
              </a:rPr>
              <a:t>no open source</a:t>
            </a:r>
            <a:r>
              <a:rPr lang="en-US" sz="1800" dirty="0"/>
              <a:t> profitable strategies. Successful strategies are </a:t>
            </a:r>
            <a:r>
              <a:rPr lang="en-US" sz="1800" b="1" dirty="0">
                <a:solidFill>
                  <a:srgbClr val="0070C0"/>
                </a:solidFill>
              </a:rPr>
              <a:t>kept secretly</a:t>
            </a:r>
            <a:r>
              <a:rPr lang="en-US" sz="1800" dirty="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Research papers are usually </a:t>
            </a:r>
            <a:r>
              <a:rPr lang="en-US" sz="1800" b="1" dirty="0">
                <a:solidFill>
                  <a:srgbClr val="0070C0"/>
                </a:solidFill>
              </a:rPr>
              <a:t>proof of concepts</a:t>
            </a:r>
            <a:r>
              <a:rPr lang="en-US" sz="1800" dirty="0"/>
              <a:t>.</a:t>
            </a:r>
          </a:p>
        </p:txBody>
      </p:sp>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Challenges – Secrecy</a:t>
            </a:r>
            <a:endParaRPr lang="en-US" kern="0" dirty="0"/>
          </a:p>
        </p:txBody>
      </p:sp>
    </p:spTree>
    <p:extLst>
      <p:ext uri="{BB962C8B-B14F-4D97-AF65-F5344CB8AC3E}">
        <p14:creationId xmlns:p14="http://schemas.microsoft.com/office/powerpoint/2010/main" val="187973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Traditional AI Approach</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987824" y="5749378"/>
            <a:ext cx="3199885" cy="461665"/>
          </a:xfrm>
          <a:prstGeom prst="rect">
            <a:avLst/>
          </a:prstGeom>
          <a:noFill/>
        </p:spPr>
        <p:txBody>
          <a:bodyPr wrap="square" rtlCol="0">
            <a:spAutoFit/>
          </a:bodyPr>
          <a:lstStyle/>
          <a:p>
            <a:r>
              <a:rPr lang="en-US" dirty="0"/>
              <a:t>Game Search Tree</a:t>
            </a:r>
          </a:p>
        </p:txBody>
      </p:sp>
      <p:pic>
        <p:nvPicPr>
          <p:cNvPr id="4" name="Picture 2">
            <a:extLst>
              <a:ext uri="{FF2B5EF4-FFF2-40B4-BE49-F238E27FC236}">
                <a16:creationId xmlns:a16="http://schemas.microsoft.com/office/drawing/2014/main" id="{9A0CE6CA-1689-6B40-9345-EBF665A017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3230978"/>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T:\gDrive\HKUSpace\Executive Certificate in Big Data, A.I. and Investing\boardGamesSteps.gif"/>
          <p:cNvPicPr>
            <a:picLocks noChangeAspect="1" noChangeArrowheads="1"/>
          </p:cNvPicPr>
          <p:nvPr/>
        </p:nvPicPr>
        <p:blipFill rotWithShape="1">
          <a:blip r:embed="rId4">
            <a:extLst>
              <a:ext uri="{28A0092B-C50C-407E-A947-70E740481C1C}">
                <a14:useLocalDpi xmlns:a14="http://schemas.microsoft.com/office/drawing/2010/main" val="0"/>
              </a:ext>
            </a:extLst>
          </a:blip>
          <a:srcRect r="65153"/>
          <a:stretch/>
        </p:blipFill>
        <p:spPr bwMode="auto">
          <a:xfrm>
            <a:off x="5796136" y="2098229"/>
            <a:ext cx="2726035" cy="365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7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Psychological </a:t>
            </a:r>
          </a:p>
        </p:txBody>
      </p:sp>
      <p:sp>
        <p:nvSpPr>
          <p:cNvPr id="6" name="Content Placeholder 1"/>
          <p:cNvSpPr txBox="1">
            <a:spLocks/>
          </p:cNvSpPr>
          <p:nvPr/>
        </p:nvSpPr>
        <p:spPr>
          <a:xfrm>
            <a:off x="188816" y="2247567"/>
            <a:ext cx="3816424"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Mental </a:t>
            </a:r>
            <a:r>
              <a:rPr lang="en-US" sz="1800" b="1" dirty="0" smtClean="0"/>
              <a:t>Pressure</a:t>
            </a:r>
            <a:r>
              <a:rPr lang="en-US" sz="1800" dirty="0" smtClean="0"/>
              <a:t>: </a:t>
            </a:r>
            <a:r>
              <a:rPr lang="en-US" sz="1800" dirty="0">
                <a:latin typeface="Arial" charset="0"/>
                <a:ea typeface="ＭＳ Ｐゴシック" charset="0"/>
                <a:cs typeface="ＭＳ Ｐゴシック" charset="0"/>
              </a:rPr>
              <a:t>develop a profitable trading strategy is an </a:t>
            </a:r>
            <a:r>
              <a:rPr lang="en-US" sz="1800" b="1" dirty="0">
                <a:solidFill>
                  <a:srgbClr val="0070C0"/>
                </a:solidFill>
                <a:latin typeface="Arial" charset="0"/>
                <a:ea typeface="ＭＳ Ｐゴシック" charset="0"/>
                <a:cs typeface="ＭＳ Ｐゴシック" charset="0"/>
              </a:rPr>
              <a:t>all-or-nothing</a:t>
            </a:r>
            <a:r>
              <a:rPr lang="en-US" sz="1800" dirty="0">
                <a:latin typeface="Arial" charset="0"/>
                <a:ea typeface="ＭＳ Ｐゴシック" charset="0"/>
                <a:cs typeface="ＭＳ Ｐゴシック" charset="0"/>
              </a:rPr>
              <a:t> exercise and which create </a:t>
            </a:r>
            <a:r>
              <a:rPr lang="en-US" sz="1800" b="1" dirty="0">
                <a:solidFill>
                  <a:srgbClr val="0070C0"/>
                </a:solidFill>
                <a:latin typeface="Arial" charset="0"/>
                <a:ea typeface="ＭＳ Ｐゴシック" charset="0"/>
                <a:cs typeface="ＭＳ Ｐゴシック" charset="0"/>
              </a:rPr>
              <a:t>pressure</a:t>
            </a: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b="1" dirty="0" smtClean="0">
                <a:latin typeface="Arial" charset="0"/>
                <a:ea typeface="ＭＳ Ｐゴシック" charset="0"/>
                <a:cs typeface="ＭＳ Ｐゴシック" charset="0"/>
              </a:rPr>
              <a:t>Self-Discipline</a:t>
            </a:r>
            <a:r>
              <a:rPr lang="en-US" sz="1800" dirty="0" smtClean="0">
                <a:latin typeface="Arial" charset="0"/>
                <a:ea typeface="ＭＳ Ｐゴシック" charset="0"/>
                <a:cs typeface="ＭＳ Ｐゴシック" charset="0"/>
              </a:rPr>
              <a:t>: </a:t>
            </a:r>
            <a:r>
              <a:rPr lang="en-US" sz="1800" b="1" dirty="0" smtClean="0">
                <a:solidFill>
                  <a:srgbClr val="0070C0"/>
                </a:solidFill>
                <a:latin typeface="Arial" charset="0"/>
                <a:ea typeface="ＭＳ Ｐゴシック" charset="0"/>
                <a:cs typeface="ＭＳ Ｐゴシック" charset="0"/>
              </a:rPr>
              <a:t>rush</a:t>
            </a:r>
            <a:r>
              <a:rPr lang="en-US" sz="1800" dirty="0" smtClean="0">
                <a:solidFill>
                  <a:srgbClr val="0070C0"/>
                </a:solidFill>
                <a:latin typeface="Arial" charset="0"/>
                <a:ea typeface="ＭＳ Ｐゴシック" charset="0"/>
                <a:cs typeface="ＭＳ Ｐゴシック" charset="0"/>
              </a:rPr>
              <a:t> </a:t>
            </a:r>
            <a:r>
              <a:rPr lang="en-US" sz="1800" dirty="0">
                <a:latin typeface="Arial" charset="0"/>
                <a:ea typeface="ＭＳ Ｐゴシック" charset="0"/>
                <a:cs typeface="ＭＳ Ｐゴシック" charset="0"/>
              </a:rPr>
              <a:t>to have actions in the market and deploy strategies that are </a:t>
            </a:r>
            <a:r>
              <a:rPr lang="en-US" sz="1800" b="1" dirty="0">
                <a:solidFill>
                  <a:srgbClr val="0070C0"/>
                </a:solidFill>
                <a:latin typeface="Arial" charset="0"/>
                <a:ea typeface="ＭＳ Ｐゴシック" charset="0"/>
                <a:cs typeface="ＭＳ Ｐゴシック" charset="0"/>
              </a:rPr>
              <a:t>not fully back-tested</a:t>
            </a: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pic>
        <p:nvPicPr>
          <p:cNvPr id="2" name="Picture 1"/>
          <p:cNvPicPr>
            <a:picLocks noChangeAspect="1"/>
          </p:cNvPicPr>
          <p:nvPr/>
        </p:nvPicPr>
        <p:blipFill rotWithShape="1">
          <a:blip r:embed="rId2"/>
          <a:srcRect l="15858" t="3501" r="19772"/>
          <a:stretch/>
        </p:blipFill>
        <p:spPr>
          <a:xfrm>
            <a:off x="4211960" y="1988840"/>
            <a:ext cx="4285426" cy="3613798"/>
          </a:xfrm>
          <a:prstGeom prst="rect">
            <a:avLst/>
          </a:prstGeom>
        </p:spPr>
      </p:pic>
    </p:spTree>
    <p:extLst>
      <p:ext uri="{BB962C8B-B14F-4D97-AF65-F5344CB8AC3E}">
        <p14:creationId xmlns:p14="http://schemas.microsoft.com/office/powerpoint/2010/main" val="14026553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Psychological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807741"/>
            <a:ext cx="3380848" cy="4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1"/>
          <p:cNvSpPr txBox="1">
            <a:spLocks/>
          </p:cNvSpPr>
          <p:nvPr/>
        </p:nvSpPr>
        <p:spPr>
          <a:xfrm>
            <a:off x="539552" y="1484784"/>
            <a:ext cx="410445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b="1" dirty="0">
                <a:latin typeface="Arial" charset="0"/>
                <a:ea typeface="ＭＳ Ｐゴシック" charset="0"/>
                <a:cs typeface="ＭＳ Ｐゴシック" charset="0"/>
              </a:rPr>
              <a:t>Excessive </a:t>
            </a:r>
            <a:r>
              <a:rPr lang="en-US" sz="1800" b="1" dirty="0" smtClean="0">
                <a:latin typeface="Arial" charset="0"/>
                <a:ea typeface="ＭＳ Ｐゴシック" charset="0"/>
                <a:cs typeface="ＭＳ Ｐゴシック" charset="0"/>
              </a:rPr>
              <a:t>trading</a:t>
            </a:r>
            <a:r>
              <a:rPr lang="en-US" sz="1800" b="1" dirty="0" smtClean="0">
                <a:solidFill>
                  <a:srgbClr val="0070C0"/>
                </a:solidFill>
                <a:latin typeface="Arial" charset="0"/>
                <a:ea typeface="ＭＳ Ｐゴシック" charset="0"/>
                <a:cs typeface="ＭＳ Ｐゴシック" charset="0"/>
              </a:rPr>
              <a:t>: </a:t>
            </a:r>
            <a:r>
              <a:rPr lang="en-US" sz="1800" dirty="0">
                <a:latin typeface="Arial" charset="0"/>
                <a:ea typeface="ＭＳ Ｐゴシック" charset="0"/>
                <a:cs typeface="ＭＳ Ｐゴシック" charset="0"/>
              </a:rPr>
              <a:t>Why doing </a:t>
            </a:r>
            <a:r>
              <a:rPr lang="en-US" sz="1800" b="1" dirty="0">
                <a:solidFill>
                  <a:srgbClr val="0070C0"/>
                </a:solidFill>
                <a:latin typeface="Arial" charset="0"/>
                <a:ea typeface="ＭＳ Ｐゴシック" charset="0"/>
                <a:cs typeface="ＭＳ Ｐゴシック" charset="0"/>
              </a:rPr>
              <a:t>full-time trading</a:t>
            </a:r>
            <a:r>
              <a:rPr lang="en-US" sz="1800" dirty="0">
                <a:latin typeface="Arial" charset="0"/>
                <a:ea typeface="ＭＳ Ｐゴシック" charset="0"/>
                <a:cs typeface="ＭＳ Ｐゴシック" charset="0"/>
              </a:rPr>
              <a:t>? Why don’t I just invest in Bitcoin, </a:t>
            </a:r>
            <a:r>
              <a:rPr lang="en-US" sz="1800" dirty="0" err="1">
                <a:latin typeface="Arial" charset="0"/>
                <a:ea typeface="ＭＳ Ｐゴシック" charset="0"/>
                <a:cs typeface="ＭＳ Ｐゴシック" charset="0"/>
              </a:rPr>
              <a:t>Tencent</a:t>
            </a:r>
            <a:r>
              <a:rPr lang="en-US" sz="1800" dirty="0">
                <a:latin typeface="Arial" charset="0"/>
                <a:ea typeface="ＭＳ Ｐゴシック" charset="0"/>
                <a:cs typeface="ＭＳ Ｐゴシック" charset="0"/>
              </a:rPr>
              <a:t> and NVIDIA </a:t>
            </a: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b="1" dirty="0" smtClean="0"/>
              <a:t>Social Value</a:t>
            </a:r>
            <a:r>
              <a:rPr lang="en-US" sz="1800" dirty="0" smtClean="0"/>
              <a:t>: Constantly </a:t>
            </a:r>
            <a:r>
              <a:rPr lang="en-US" sz="1800" b="1" dirty="0">
                <a:solidFill>
                  <a:srgbClr val="0070C0"/>
                </a:solidFill>
                <a:latin typeface="Arial" charset="0"/>
                <a:ea typeface="ＭＳ Ｐゴシック" charset="0"/>
                <a:cs typeface="ＭＳ Ｐゴシック" charset="0"/>
              </a:rPr>
              <a:t>question the meaning</a:t>
            </a:r>
            <a:r>
              <a:rPr lang="en-US" sz="1800" dirty="0"/>
              <a:t> of our work as we’re </a:t>
            </a:r>
            <a:r>
              <a:rPr lang="en-US" sz="1800" b="1" dirty="0">
                <a:solidFill>
                  <a:srgbClr val="0070C0"/>
                </a:solidFill>
                <a:latin typeface="Arial" charset="0"/>
                <a:ea typeface="ＭＳ Ｐゴシック" charset="0"/>
                <a:cs typeface="ＭＳ Ｐゴシック" charset="0"/>
              </a:rPr>
              <a:t>not contributing to the society</a:t>
            </a:r>
            <a:r>
              <a:rPr lang="en-US" sz="1800" dirty="0"/>
              <a:t> positively (e.g. making people happy</a:t>
            </a:r>
            <a:r>
              <a:rPr lang="en-US" sz="1800" dirty="0" smtClean="0"/>
              <a:t>)</a:t>
            </a:r>
            <a:br>
              <a:rPr lang="en-US" sz="1800" dirty="0" smtClean="0"/>
            </a:br>
            <a:endParaRPr lang="en-US" sz="1800" dirty="0" smtClean="0"/>
          </a:p>
          <a:p>
            <a:pPr>
              <a:buFont typeface="Arial" panose="020B0604020202020204" pitchFamily="34" charset="0"/>
              <a:buChar char="•"/>
            </a:pPr>
            <a:r>
              <a:rPr lang="en-US" sz="1800" b="1" dirty="0"/>
              <a:t>Sour Grapes</a:t>
            </a:r>
            <a:r>
              <a:rPr lang="en-US" sz="1800" b="1" dirty="0">
                <a:solidFill>
                  <a:srgbClr val="0070C0"/>
                </a:solidFill>
              </a:rPr>
              <a:t>:</a:t>
            </a:r>
            <a:r>
              <a:rPr lang="en-US" sz="1800" dirty="0"/>
              <a:t> to take on </a:t>
            </a:r>
            <a:r>
              <a:rPr lang="en-US" sz="1800" dirty="0" smtClean="0"/>
              <a:t>a </a:t>
            </a:r>
            <a:r>
              <a:rPr lang="en-US" sz="1800" b="1" dirty="0" smtClean="0">
                <a:solidFill>
                  <a:srgbClr val="0070C0"/>
                </a:solidFill>
              </a:rPr>
              <a:t>negative </a:t>
            </a:r>
            <a:r>
              <a:rPr lang="en-US" sz="1800" b="1" dirty="0">
                <a:solidFill>
                  <a:srgbClr val="0070C0"/>
                </a:solidFill>
              </a:rPr>
              <a:t>attitude </a:t>
            </a:r>
            <a:r>
              <a:rPr lang="en-US" sz="1800" dirty="0"/>
              <a:t>because you cannot have what you </a:t>
            </a:r>
            <a:r>
              <a:rPr lang="en-US" sz="1800" dirty="0" smtClean="0"/>
              <a:t>want </a:t>
            </a:r>
            <a:br>
              <a:rPr lang="en-US" sz="1800" dirty="0" smtClean="0"/>
            </a:br>
            <a:r>
              <a:rPr lang="zh-TW" altLang="en-US" sz="2000" dirty="0" smtClean="0"/>
              <a:t>吃</a:t>
            </a:r>
            <a:r>
              <a:rPr lang="zh-TW" altLang="en-US" sz="2000" dirty="0"/>
              <a:t>不到的葡萄是酸的</a:t>
            </a:r>
            <a:endParaRPr lang="en-US" sz="2000" dirty="0"/>
          </a:p>
          <a:p>
            <a:pPr>
              <a:buFont typeface="Arial" panose="020B0604020202020204" pitchFamily="34" charset="0"/>
              <a:buChar char="•"/>
            </a:pPr>
            <a:endParaRPr lang="en-US" sz="1800" dirty="0"/>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1497578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False Belief</a:t>
            </a:r>
          </a:p>
        </p:txBody>
      </p:sp>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Maslow’s Hammer</a:t>
            </a:r>
            <a:r>
              <a:rPr lang="en-US" sz="1800" dirty="0"/>
              <a:t>: </a:t>
            </a:r>
            <a:r>
              <a:rPr lang="en-US" sz="1800" dirty="0">
                <a:latin typeface="Arial" charset="0"/>
                <a:ea typeface="ＭＳ Ｐゴシック" charset="0"/>
                <a:cs typeface="ＭＳ Ｐゴシック" charset="0"/>
              </a:rPr>
              <a:t>Deep Learning is cool and let’s just apply it to trading</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pic>
        <p:nvPicPr>
          <p:cNvPr id="614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272" y="2206724"/>
            <a:ext cx="53340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5478323"/>
            <a:ext cx="4464496" cy="830997"/>
          </a:xfrm>
          <a:prstGeom prst="rect">
            <a:avLst/>
          </a:prstGeom>
          <a:noFill/>
        </p:spPr>
        <p:txBody>
          <a:bodyPr wrap="square" rtlCol="0">
            <a:spAutoFit/>
          </a:bodyPr>
          <a:lstStyle/>
          <a:p>
            <a:r>
              <a:rPr lang="en-US" sz="1600" dirty="0"/>
              <a:t>Machine learning </a:t>
            </a:r>
            <a:r>
              <a:rPr lang="zh-TW" altLang="en-US" sz="1600" dirty="0"/>
              <a:t>醒</a:t>
            </a:r>
            <a:r>
              <a:rPr lang="en-US" altLang="zh-TW" sz="1600" dirty="0"/>
              <a:t>, </a:t>
            </a:r>
            <a:r>
              <a:rPr lang="en-US" sz="1600" dirty="0"/>
              <a:t>Machine learning </a:t>
            </a:r>
            <a:r>
              <a:rPr lang="zh-TW" altLang="en-US" sz="1600" dirty="0"/>
              <a:t>好勁</a:t>
            </a:r>
            <a:r>
              <a:rPr lang="en-US" altLang="zh-TW" sz="1600" dirty="0"/>
              <a:t/>
            </a:r>
            <a:br>
              <a:rPr lang="en-US" altLang="zh-TW" sz="1600" dirty="0"/>
            </a:br>
            <a:r>
              <a:rPr lang="zh-TW" altLang="en-US" sz="1600" dirty="0"/>
              <a:t>佢用</a:t>
            </a:r>
            <a:r>
              <a:rPr lang="en-US" sz="1600" dirty="0"/>
              <a:t>deep learning, deep learning</a:t>
            </a:r>
            <a:br>
              <a:rPr lang="en-US" sz="1600" dirty="0"/>
            </a:br>
            <a:r>
              <a:rPr lang="zh-TW" altLang="en-US" sz="1600" dirty="0"/>
              <a:t>我用 </a:t>
            </a:r>
            <a:r>
              <a:rPr lang="en-US" sz="1600" dirty="0"/>
              <a:t>Alpha Go, go </a:t>
            </a:r>
            <a:r>
              <a:rPr lang="en-US" sz="1600" dirty="0" err="1"/>
              <a:t>go</a:t>
            </a:r>
            <a:r>
              <a:rPr lang="en-US" sz="1600" dirty="0"/>
              <a:t> </a:t>
            </a:r>
            <a:r>
              <a:rPr lang="en-US" sz="1600" dirty="0" err="1"/>
              <a:t>go</a:t>
            </a:r>
            <a:r>
              <a:rPr lang="en-US" sz="1600" dirty="0"/>
              <a:t>…</a:t>
            </a:r>
          </a:p>
        </p:txBody>
      </p:sp>
    </p:spTree>
    <p:extLst>
      <p:ext uri="{BB962C8B-B14F-4D97-AF65-F5344CB8AC3E}">
        <p14:creationId xmlns:p14="http://schemas.microsoft.com/office/powerpoint/2010/main" val="126876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Summary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5768163" cy="324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1700808"/>
            <a:ext cx="5832648" cy="707886"/>
          </a:xfrm>
          <a:prstGeom prst="rect">
            <a:avLst/>
          </a:prstGeom>
          <a:noFill/>
        </p:spPr>
        <p:txBody>
          <a:bodyPr wrap="square" rtlCol="0">
            <a:spAutoFit/>
          </a:bodyPr>
          <a:lstStyle/>
          <a:p>
            <a:r>
              <a:rPr lang="en-US" sz="2000" dirty="0"/>
              <a:t>Thought AI is </a:t>
            </a:r>
            <a:r>
              <a:rPr lang="en-US" sz="2000" b="1" dirty="0">
                <a:solidFill>
                  <a:srgbClr val="0070C0"/>
                </a:solidFill>
              </a:rPr>
              <a:t>Modem Alchemy (</a:t>
            </a:r>
            <a:r>
              <a:rPr lang="zh-TW" altLang="en-US" sz="2000" b="1" dirty="0">
                <a:solidFill>
                  <a:srgbClr val="0070C0"/>
                </a:solidFill>
              </a:rPr>
              <a:t>煉金術</a:t>
            </a:r>
            <a:r>
              <a:rPr lang="en-US" altLang="zh-TW" sz="2000" b="1" dirty="0">
                <a:solidFill>
                  <a:srgbClr val="0070C0"/>
                </a:solidFill>
              </a:rPr>
              <a:t>)</a:t>
            </a:r>
            <a:r>
              <a:rPr lang="en-US" sz="2000" b="1" dirty="0">
                <a:solidFill>
                  <a:srgbClr val="0070C0"/>
                </a:solidFill>
              </a:rPr>
              <a:t>, put something (data) there </a:t>
            </a:r>
            <a:r>
              <a:rPr lang="en-US" sz="2000" dirty="0"/>
              <a:t>and then </a:t>
            </a:r>
            <a:r>
              <a:rPr lang="en-US" sz="2000" b="1" dirty="0">
                <a:solidFill>
                  <a:srgbClr val="0070C0"/>
                </a:solidFill>
              </a:rPr>
              <a:t>pray it works. </a:t>
            </a:r>
            <a:endParaRPr lang="en-US" sz="2000" dirty="0"/>
          </a:p>
        </p:txBody>
      </p:sp>
    </p:spTree>
    <p:extLst>
      <p:ext uri="{BB962C8B-B14F-4D97-AF65-F5344CB8AC3E}">
        <p14:creationId xmlns:p14="http://schemas.microsoft.com/office/powerpoint/2010/main" val="13930878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Discussions</a:t>
            </a:r>
          </a:p>
        </p:txBody>
      </p:sp>
      <p:sp>
        <p:nvSpPr>
          <p:cNvPr id="7" name="Content Placeholder 1"/>
          <p:cNvSpPr txBox="1">
            <a:spLocks/>
          </p:cNvSpPr>
          <p:nvPr/>
        </p:nvSpPr>
        <p:spPr>
          <a:xfrm>
            <a:off x="539552" y="1700808"/>
            <a:ext cx="3456384" cy="44459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Historical data useful?</a:t>
            </a:r>
            <a:endParaRPr lang="en-US" sz="2000" dirty="0"/>
          </a:p>
          <a:p>
            <a:pPr>
              <a:buFont typeface="Arial" panose="020B0604020202020204" pitchFamily="34" charset="0"/>
              <a:buChar char="•"/>
            </a:pPr>
            <a:endParaRPr lang="en-US" sz="1800" dirty="0"/>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758537" y="1034008"/>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850" y="2414685"/>
            <a:ext cx="4591214" cy="21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06760" y="4850407"/>
            <a:ext cx="7897688" cy="1200329"/>
          </a:xfrm>
          <a:prstGeom prst="rect">
            <a:avLst/>
          </a:prstGeom>
          <a:noFill/>
        </p:spPr>
        <p:txBody>
          <a:bodyPr wrap="square" rtlCol="0">
            <a:spAutoFit/>
          </a:bodyPr>
          <a:lstStyle/>
          <a:p>
            <a:r>
              <a:rPr lang="en-US" sz="1800" dirty="0" smtClean="0"/>
              <a:t>After 4 consecutive rounds of “Big”, the next round is more likely to be</a:t>
            </a:r>
          </a:p>
          <a:p>
            <a:pPr marL="285750" indent="-285750">
              <a:buFont typeface="Arial" panose="020B0604020202020204" pitchFamily="34" charset="0"/>
              <a:buChar char="•"/>
            </a:pPr>
            <a:r>
              <a:rPr lang="en-US" sz="1800" b="1" dirty="0" smtClean="0"/>
              <a:t>Big</a:t>
            </a:r>
            <a:endParaRPr lang="en-US" sz="1800" dirty="0" smtClean="0"/>
          </a:p>
          <a:p>
            <a:pPr marL="285750" indent="-285750">
              <a:buFont typeface="Arial" panose="020B0604020202020204" pitchFamily="34" charset="0"/>
              <a:buChar char="•"/>
            </a:pPr>
            <a:r>
              <a:rPr lang="en-US" sz="1800" b="1" dirty="0" smtClean="0"/>
              <a:t>Small</a:t>
            </a:r>
            <a:endParaRPr lang="en-US" sz="1800" dirty="0"/>
          </a:p>
          <a:p>
            <a:pPr marL="285750" indent="-285750">
              <a:buFont typeface="Arial" panose="020B0604020202020204" pitchFamily="34" charset="0"/>
              <a:buChar char="•"/>
            </a:pPr>
            <a:r>
              <a:rPr lang="en-US" sz="1800" b="1" dirty="0"/>
              <a:t>50/50</a:t>
            </a:r>
          </a:p>
        </p:txBody>
      </p:sp>
      <p:sp>
        <p:nvSpPr>
          <p:cNvPr id="4" name="TextBox 3"/>
          <p:cNvSpPr txBox="1"/>
          <p:nvPr/>
        </p:nvSpPr>
        <p:spPr>
          <a:xfrm>
            <a:off x="2006902" y="5127406"/>
            <a:ext cx="4365298" cy="923330"/>
          </a:xfrm>
          <a:prstGeom prst="rect">
            <a:avLst/>
          </a:prstGeom>
          <a:noFill/>
        </p:spPr>
        <p:txBody>
          <a:bodyPr wrap="none" rtlCol="0">
            <a:spAutoFit/>
          </a:bodyPr>
          <a:lstStyle/>
          <a:p>
            <a:r>
              <a:rPr lang="en-US" sz="1800" b="1" dirty="0">
                <a:solidFill>
                  <a:srgbClr val="0070C0"/>
                </a:solidFill>
              </a:rPr>
              <a:t>Trend</a:t>
            </a:r>
            <a:r>
              <a:rPr lang="en-US" sz="1800" dirty="0"/>
              <a:t> Following (Momentum</a:t>
            </a:r>
            <a:r>
              <a:rPr lang="en-US" sz="1800" dirty="0" smtClean="0"/>
              <a:t>)</a:t>
            </a:r>
          </a:p>
          <a:p>
            <a:r>
              <a:rPr lang="en-US" sz="1800" dirty="0" smtClean="0"/>
              <a:t>Mean </a:t>
            </a:r>
            <a:r>
              <a:rPr lang="en-US" sz="1800" b="1" dirty="0" smtClean="0">
                <a:solidFill>
                  <a:srgbClr val="0070C0"/>
                </a:solidFill>
              </a:rPr>
              <a:t>Reversion</a:t>
            </a:r>
          </a:p>
          <a:p>
            <a:r>
              <a:rPr lang="en-US" sz="1800" dirty="0" smtClean="0"/>
              <a:t>Each event </a:t>
            </a:r>
            <a:r>
              <a:rPr lang="en-US" sz="1800" dirty="0"/>
              <a:t>is </a:t>
            </a:r>
            <a:r>
              <a:rPr lang="en-US" sz="1800" b="1" dirty="0">
                <a:solidFill>
                  <a:srgbClr val="0070C0"/>
                </a:solidFill>
              </a:rPr>
              <a:t>random</a:t>
            </a:r>
            <a:r>
              <a:rPr lang="en-US" sz="1800" dirty="0"/>
              <a:t> and </a:t>
            </a:r>
            <a:r>
              <a:rPr lang="en-US" sz="1800" b="1" dirty="0">
                <a:solidFill>
                  <a:srgbClr val="0070C0"/>
                </a:solidFill>
              </a:rPr>
              <a:t>independent</a:t>
            </a:r>
          </a:p>
        </p:txBody>
      </p:sp>
    </p:spTree>
    <p:extLst>
      <p:ext uri="{BB962C8B-B14F-4D97-AF65-F5344CB8AC3E}">
        <p14:creationId xmlns:p14="http://schemas.microsoft.com/office/powerpoint/2010/main" val="324452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Discussions</a:t>
            </a:r>
          </a:p>
        </p:txBody>
      </p:sp>
      <p:sp>
        <p:nvSpPr>
          <p:cNvPr id="7" name="Content Placeholder 1"/>
          <p:cNvSpPr txBox="1">
            <a:spLocks/>
          </p:cNvSpPr>
          <p:nvPr/>
        </p:nvSpPr>
        <p:spPr>
          <a:xfrm>
            <a:off x="539551" y="1700808"/>
            <a:ext cx="6881843"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In </a:t>
            </a:r>
            <a:r>
              <a:rPr lang="en-US" sz="2000" dirty="0"/>
              <a:t>probability and statistics, </a:t>
            </a:r>
            <a:r>
              <a:rPr lang="en-US" sz="2000" dirty="0" smtClean="0"/>
              <a:t>each roll dice event is random </a:t>
            </a:r>
            <a:r>
              <a:rPr lang="en-US" sz="2000" dirty="0"/>
              <a:t>and independent. </a:t>
            </a:r>
            <a:r>
              <a:rPr lang="en-US" sz="2000" dirty="0" smtClean="0"/>
              <a:t>So “50/50” seems a right </a:t>
            </a:r>
            <a:r>
              <a:rPr lang="en-US" sz="2000" dirty="0"/>
              <a:t>choice.</a:t>
            </a:r>
          </a:p>
          <a:p>
            <a:pPr>
              <a:buFont typeface="Arial" panose="020B0604020202020204" pitchFamily="34" charset="0"/>
              <a:buChar char="•"/>
            </a:pPr>
            <a:endParaRPr lang="en-US" sz="1800" dirty="0"/>
          </a:p>
        </p:txBody>
      </p:sp>
      <p:grpSp>
        <p:nvGrpSpPr>
          <p:cNvPr id="13" name="Group 12"/>
          <p:cNvGrpSpPr/>
          <p:nvPr/>
        </p:nvGrpSpPr>
        <p:grpSpPr>
          <a:xfrm>
            <a:off x="4962965" y="3789040"/>
            <a:ext cx="2849395" cy="2349362"/>
            <a:chOff x="4572000" y="3212976"/>
            <a:chExt cx="2849395" cy="2349362"/>
          </a:xfrm>
        </p:grpSpPr>
        <p:pic>
          <p:nvPicPr>
            <p:cNvPr id="10" name="Picture 9"/>
            <p:cNvPicPr>
              <a:picLocks noChangeAspect="1"/>
            </p:cNvPicPr>
            <p:nvPr/>
          </p:nvPicPr>
          <p:blipFill rotWithShape="1">
            <a:blip r:embed="rId2"/>
            <a:srcRect t="4223"/>
            <a:stretch/>
          </p:blipFill>
          <p:spPr>
            <a:xfrm>
              <a:off x="4572000" y="3212976"/>
              <a:ext cx="2353003" cy="1633205"/>
            </a:xfrm>
            <a:prstGeom prst="rect">
              <a:avLst/>
            </a:prstGeom>
          </p:spPr>
        </p:pic>
        <p:sp>
          <p:nvSpPr>
            <p:cNvPr id="11" name="TextBox 10"/>
            <p:cNvSpPr txBox="1"/>
            <p:nvPr/>
          </p:nvSpPr>
          <p:spPr>
            <a:xfrm>
              <a:off x="4732838" y="4854452"/>
              <a:ext cx="2688557" cy="707886"/>
            </a:xfrm>
            <a:prstGeom prst="rect">
              <a:avLst/>
            </a:prstGeom>
            <a:noFill/>
          </p:spPr>
          <p:txBody>
            <a:bodyPr wrap="none" rtlCol="0">
              <a:spAutoFit/>
            </a:bodyPr>
            <a:lstStyle/>
            <a:p>
              <a:r>
                <a:rPr lang="zh-TW" altLang="en-US" sz="2000" dirty="0"/>
                <a:t>阿</a:t>
              </a:r>
              <a:r>
                <a:rPr lang="zh-TW" altLang="en-US" sz="2000" dirty="0" smtClean="0"/>
                <a:t>媽</a:t>
              </a:r>
              <a:r>
                <a:rPr lang="en-US" altLang="zh-TW" sz="2000" dirty="0" smtClean="0"/>
                <a:t>, </a:t>
              </a:r>
              <a:r>
                <a:rPr lang="zh-TW" altLang="en-US" sz="2000" dirty="0" smtClean="0"/>
                <a:t>我</a:t>
              </a:r>
              <a:r>
                <a:rPr lang="zh-TW" altLang="en-US" sz="2000" dirty="0"/>
                <a:t>好亂</a:t>
              </a:r>
              <a:r>
                <a:rPr lang="zh-TW" altLang="en-US" sz="2000" dirty="0" smtClean="0"/>
                <a:t>呀</a:t>
              </a:r>
              <a:r>
                <a:rPr lang="en-US" altLang="zh-TW" sz="2000" dirty="0" smtClean="0"/>
                <a:t/>
              </a:r>
              <a:br>
                <a:rPr lang="en-US" altLang="zh-TW" sz="2000" dirty="0" smtClean="0"/>
              </a:br>
              <a:r>
                <a:rPr lang="en-US" altLang="zh-TW" sz="2000" dirty="0" smtClean="0"/>
                <a:t>Mum, I’m so confused</a:t>
              </a:r>
              <a:endParaRPr lang="en-US" sz="2000" dirty="0"/>
            </a:p>
          </p:txBody>
        </p:sp>
      </p:grpSp>
      <p:sp>
        <p:nvSpPr>
          <p:cNvPr id="12" name="TextBox 11"/>
          <p:cNvSpPr txBox="1"/>
          <p:nvPr/>
        </p:nvSpPr>
        <p:spPr>
          <a:xfrm>
            <a:off x="548772" y="2622006"/>
            <a:ext cx="7695636" cy="1015663"/>
          </a:xfrm>
          <a:prstGeom prst="rect">
            <a:avLst/>
          </a:prstGeom>
          <a:noFill/>
        </p:spPr>
        <p:txBody>
          <a:bodyPr wrap="square" rtlCol="0">
            <a:spAutoFit/>
          </a:bodyPr>
          <a:lstStyle/>
          <a:p>
            <a:r>
              <a:rPr lang="en-US" sz="2000" dirty="0" smtClean="0"/>
              <a:t>In </a:t>
            </a:r>
            <a:r>
              <a:rPr lang="en-US" sz="2000" dirty="0"/>
              <a:t>probability and </a:t>
            </a:r>
            <a:r>
              <a:rPr lang="en-US" sz="2000" dirty="0" smtClean="0"/>
              <a:t>statistics, </a:t>
            </a:r>
            <a:r>
              <a:rPr lang="en-US" sz="2000" b="1" dirty="0" smtClean="0">
                <a:solidFill>
                  <a:srgbClr val="0070C0"/>
                </a:solidFill>
              </a:rPr>
              <a:t>the </a:t>
            </a:r>
            <a:r>
              <a:rPr lang="en-US" sz="2000" b="1" dirty="0">
                <a:solidFill>
                  <a:srgbClr val="0070C0"/>
                </a:solidFill>
              </a:rPr>
              <a:t>law of large </a:t>
            </a:r>
            <a:r>
              <a:rPr lang="en-US" sz="2000" b="1" dirty="0" smtClean="0">
                <a:solidFill>
                  <a:srgbClr val="0070C0"/>
                </a:solidFill>
              </a:rPr>
              <a:t>numbers</a:t>
            </a:r>
            <a:r>
              <a:rPr lang="en-US" sz="2000" dirty="0" smtClean="0"/>
              <a:t> </a:t>
            </a:r>
            <a:r>
              <a:rPr lang="en-US" sz="2000" dirty="0"/>
              <a:t>states that as a sample size grows, its </a:t>
            </a:r>
            <a:r>
              <a:rPr lang="en-US" sz="2000" b="1" dirty="0">
                <a:solidFill>
                  <a:srgbClr val="0070C0"/>
                </a:solidFill>
              </a:rPr>
              <a:t>mean gets closer to the average </a:t>
            </a:r>
            <a:r>
              <a:rPr lang="en-US" sz="2000" dirty="0"/>
              <a:t>of the whole population.</a:t>
            </a:r>
          </a:p>
        </p:txBody>
      </p:sp>
      <p:sp>
        <p:nvSpPr>
          <p:cNvPr id="16" name="Content Placeholder 1"/>
          <p:cNvSpPr txBox="1">
            <a:spLocks/>
          </p:cNvSpPr>
          <p:nvPr/>
        </p:nvSpPr>
        <p:spPr>
          <a:xfrm>
            <a:off x="929736" y="4723441"/>
            <a:ext cx="4062440" cy="493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Does it imply </a:t>
            </a:r>
            <a:r>
              <a:rPr lang="en-US" sz="2000" b="1" dirty="0" smtClean="0">
                <a:solidFill>
                  <a:srgbClr val="0070C0"/>
                </a:solidFill>
              </a:rPr>
              <a:t>Mean Reversion</a:t>
            </a:r>
            <a:r>
              <a:rPr lang="en-US" sz="2000" dirty="0" smtClean="0"/>
              <a:t>?</a:t>
            </a:r>
            <a:endParaRPr lang="en-US" sz="1800" dirty="0"/>
          </a:p>
        </p:txBody>
      </p:sp>
    </p:spTree>
    <p:extLst>
      <p:ext uri="{BB962C8B-B14F-4D97-AF65-F5344CB8AC3E}">
        <p14:creationId xmlns:p14="http://schemas.microsoft.com/office/powerpoint/2010/main" val="304088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Professor </a:t>
            </a:r>
            <a:r>
              <a:rPr lang="en-US" dirty="0" smtClean="0"/>
              <a:t>/ Academia Thoughts</a:t>
            </a:r>
            <a:endParaRPr lang="en-US" dirty="0"/>
          </a:p>
        </p:txBody>
      </p:sp>
      <p:sp>
        <p:nvSpPr>
          <p:cNvPr id="2" name="TextBox 1"/>
          <p:cNvSpPr txBox="1"/>
          <p:nvPr/>
        </p:nvSpPr>
        <p:spPr>
          <a:xfrm>
            <a:off x="503546" y="1777628"/>
            <a:ext cx="6378734" cy="923330"/>
          </a:xfrm>
          <a:prstGeom prst="rect">
            <a:avLst/>
          </a:prstGeom>
          <a:noFill/>
        </p:spPr>
        <p:txBody>
          <a:bodyPr wrap="none" rtlCol="0">
            <a:spAutoFit/>
          </a:bodyPr>
          <a:lstStyle/>
          <a:p>
            <a:r>
              <a:rPr lang="en-US" sz="1800" dirty="0" smtClean="0"/>
              <a:t>How about </a:t>
            </a:r>
            <a:r>
              <a:rPr lang="en-US" sz="1800" b="1" dirty="0" smtClean="0">
                <a:solidFill>
                  <a:srgbClr val="0070C0"/>
                </a:solidFill>
              </a:rPr>
              <a:t>Stock Market</a:t>
            </a:r>
            <a:r>
              <a:rPr lang="en-US" sz="1800" dirty="0" smtClean="0"/>
              <a:t>? After </a:t>
            </a:r>
            <a:r>
              <a:rPr lang="en-US" sz="1800" dirty="0"/>
              <a:t>4 consecutive </a:t>
            </a:r>
            <a:r>
              <a:rPr lang="en-US" sz="1800" dirty="0" smtClean="0"/>
              <a:t>days </a:t>
            </a:r>
            <a:r>
              <a:rPr lang="en-US" sz="1800" dirty="0"/>
              <a:t>of </a:t>
            </a:r>
            <a:r>
              <a:rPr lang="en-US" sz="1800" dirty="0" smtClean="0"/>
              <a:t>“Up”, </a:t>
            </a:r>
            <a:br>
              <a:rPr lang="en-US" sz="1800" dirty="0" smtClean="0"/>
            </a:br>
            <a:r>
              <a:rPr lang="en-US" sz="1800" dirty="0" smtClean="0"/>
              <a:t>the </a:t>
            </a:r>
            <a:r>
              <a:rPr lang="en-US" sz="1800" dirty="0"/>
              <a:t>next </a:t>
            </a:r>
            <a:r>
              <a:rPr lang="en-US" sz="1800" dirty="0" smtClean="0"/>
              <a:t>day </a:t>
            </a:r>
            <a:r>
              <a:rPr lang="en-US" sz="1800" dirty="0"/>
              <a:t>is more likely to </a:t>
            </a:r>
            <a:r>
              <a:rPr lang="en-US" sz="1800" dirty="0" smtClean="0"/>
              <a:t>be Up/Down?</a:t>
            </a:r>
            <a:endParaRPr lang="en-US" sz="1800" dirty="0"/>
          </a:p>
          <a:p>
            <a:endParaRPr lang="en-US" sz="1800" dirty="0"/>
          </a:p>
        </p:txBody>
      </p:sp>
      <p:sp>
        <p:nvSpPr>
          <p:cNvPr id="9" name="TextBox 8"/>
          <p:cNvSpPr txBox="1"/>
          <p:nvPr/>
        </p:nvSpPr>
        <p:spPr>
          <a:xfrm>
            <a:off x="395841" y="5085184"/>
            <a:ext cx="7824232" cy="1077218"/>
          </a:xfrm>
          <a:prstGeom prst="rect">
            <a:avLst/>
          </a:prstGeom>
          <a:noFill/>
        </p:spPr>
        <p:txBody>
          <a:bodyPr wrap="square" rtlCol="0">
            <a:spAutoFit/>
          </a:bodyPr>
          <a:lstStyle/>
          <a:p>
            <a:r>
              <a:rPr lang="en-US" sz="1600" dirty="0"/>
              <a:t>S&amp;P500 before 1990 </a:t>
            </a:r>
            <a:r>
              <a:rPr lang="en-US" sz="1600" dirty="0" smtClean="0"/>
              <a:t>(before </a:t>
            </a:r>
            <a:r>
              <a:rPr lang="en-US" sz="1600" dirty="0"/>
              <a:t>the development of highly efficient and liquid derivatives markets) shows </a:t>
            </a:r>
            <a:r>
              <a:rPr lang="en-US" sz="1600" b="1" dirty="0">
                <a:solidFill>
                  <a:srgbClr val="0070C0"/>
                </a:solidFill>
              </a:rPr>
              <a:t>stronger trend-following </a:t>
            </a:r>
            <a:r>
              <a:rPr lang="en-US" sz="1600" dirty="0"/>
              <a:t>tendencies, followed by </a:t>
            </a:r>
            <a:r>
              <a:rPr lang="en-US" sz="1600" b="1" dirty="0">
                <a:solidFill>
                  <a:srgbClr val="0070C0"/>
                </a:solidFill>
              </a:rPr>
              <a:t>stronger mean-reversion </a:t>
            </a:r>
            <a:r>
              <a:rPr lang="en-US" sz="1600" dirty="0"/>
              <a:t>tendencies after </a:t>
            </a:r>
            <a:r>
              <a:rPr lang="en-US" sz="1600" dirty="0" smtClean="0"/>
              <a:t>1990 - </a:t>
            </a:r>
            <a:r>
              <a:rPr lang="en-US" sz="1600" i="1" dirty="0" smtClean="0"/>
              <a:t>Gerhard </a:t>
            </a:r>
            <a:r>
              <a:rPr lang="en-US" sz="1600" i="1" dirty="0" err="1" smtClean="0"/>
              <a:t>Larcher</a:t>
            </a:r>
            <a:r>
              <a:rPr lang="en-US" sz="1600" i="1" dirty="0" smtClean="0"/>
              <a:t>, </a:t>
            </a:r>
            <a:r>
              <a:rPr lang="en-US" sz="1600" i="1" dirty="0"/>
              <a:t>The Art of Quantitative Finance </a:t>
            </a:r>
            <a:r>
              <a:rPr lang="en-US" sz="1600" i="1" dirty="0" smtClean="0"/>
              <a:t>Vol.1, 2023</a:t>
            </a:r>
            <a:endParaRPr lang="en-US" sz="1600" i="1" dirty="0"/>
          </a:p>
        </p:txBody>
      </p:sp>
      <p:graphicFrame>
        <p:nvGraphicFramePr>
          <p:cNvPr id="8" name="Table 7"/>
          <p:cNvGraphicFramePr>
            <a:graphicFrameLocks noGrp="1"/>
          </p:cNvGraphicFramePr>
          <p:nvPr>
            <p:extLst>
              <p:ext uri="{D42A27DB-BD31-4B8C-83A1-F6EECF244321}">
                <p14:modId xmlns:p14="http://schemas.microsoft.com/office/powerpoint/2010/main" val="1712111853"/>
              </p:ext>
            </p:extLst>
          </p:nvPr>
        </p:nvGraphicFramePr>
        <p:xfrm>
          <a:off x="600029" y="2942952"/>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77288082"/>
                    </a:ext>
                  </a:extLst>
                </a:gridCol>
                <a:gridCol w="2032000">
                  <a:extLst>
                    <a:ext uri="{9D8B030D-6E8A-4147-A177-3AD203B41FA5}">
                      <a16:colId xmlns:a16="http://schemas.microsoft.com/office/drawing/2014/main" val="3517008313"/>
                    </a:ext>
                  </a:extLst>
                </a:gridCol>
                <a:gridCol w="2032000">
                  <a:extLst>
                    <a:ext uri="{9D8B030D-6E8A-4147-A177-3AD203B41FA5}">
                      <a16:colId xmlns:a16="http://schemas.microsoft.com/office/drawing/2014/main" val="1222383399"/>
                    </a:ext>
                  </a:extLst>
                </a:gridCol>
              </a:tblGrid>
              <a:tr h="370840">
                <a:tc>
                  <a:txBody>
                    <a:bodyPr/>
                    <a:lstStyle/>
                    <a:p>
                      <a:pPr algn="l" fontAlgn="b"/>
                      <a:r>
                        <a:rPr lang="en-US" sz="1800" b="1" i="0" u="none" strike="noStrike" dirty="0" smtClean="0">
                          <a:solidFill>
                            <a:srgbClr val="000000"/>
                          </a:solidFill>
                          <a:effectLst/>
                          <a:latin typeface="Arial" panose="020B0604020202020204" pitchFamily="34" charset="0"/>
                          <a:cs typeface="Arial" panose="020B0604020202020204" pitchFamily="34" charset="0"/>
                        </a:rPr>
                        <a:t>Period</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b="1" i="0" u="none" strike="noStrike" dirty="0" smtClean="0">
                          <a:solidFill>
                            <a:srgbClr val="000000"/>
                          </a:solidFill>
                          <a:effectLst/>
                          <a:latin typeface="Arial" panose="020B0604020202020204" pitchFamily="34" charset="0"/>
                          <a:cs typeface="Arial" panose="020B0604020202020204" pitchFamily="34" charset="0"/>
                        </a:rPr>
                        <a:t>Trending (Up</a:t>
                      </a:r>
                      <a:r>
                        <a:rPr lang="en-US" sz="1800" b="1" i="0" u="none" strike="noStrike" baseline="0" dirty="0" smtClean="0">
                          <a:solidFill>
                            <a:srgbClr val="000000"/>
                          </a:solidFill>
                          <a:effectLst/>
                          <a:latin typeface="Arial" panose="020B0604020202020204" pitchFamily="34" charset="0"/>
                          <a:cs typeface="Arial" panose="020B0604020202020204" pitchFamily="34" charset="0"/>
                        </a:rPr>
                        <a:t>)</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en-US" sz="1800" b="1" i="0" u="none" strike="noStrike" dirty="0" smtClean="0">
                          <a:solidFill>
                            <a:srgbClr val="000000"/>
                          </a:solidFill>
                          <a:effectLst/>
                          <a:latin typeface="Arial" panose="020B0604020202020204" pitchFamily="34" charset="0"/>
                          <a:cs typeface="Arial" panose="020B0604020202020204" pitchFamily="34" charset="0"/>
                        </a:rPr>
                        <a:t>Reverse (Down)</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15408941"/>
                  </a:ext>
                </a:extLst>
              </a:tr>
              <a:tr h="370840">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2010-2017</a:t>
                      </a:r>
                    </a:p>
                  </a:txBody>
                  <a:tcPr marL="9525" marR="9525" marT="9525" marB="0" anchor="b"/>
                </a:tc>
                <a:tc>
                  <a:txBody>
                    <a:bodyPr/>
                    <a:lstStyle/>
                    <a:p>
                      <a:pPr algn="r" fontAlgn="b"/>
                      <a:r>
                        <a:rPr lang="en-US" sz="1400" b="0" i="0" u="none" strike="noStrike" dirty="0">
                          <a:solidFill>
                            <a:srgbClr val="000000"/>
                          </a:solidFill>
                          <a:effectLst/>
                          <a:latin typeface="Arial" panose="020B0604020202020204" pitchFamily="34" charset="0"/>
                          <a:cs typeface="Arial" panose="020B0604020202020204" pitchFamily="34" charset="0"/>
                        </a:rPr>
                        <a:t>47%</a:t>
                      </a:r>
                    </a:p>
                  </a:txBody>
                  <a:tcPr marL="9525" marR="9525" marT="9525" marB="0" anchor="b"/>
                </a:tc>
                <a:tc>
                  <a:txBody>
                    <a:bodyPr/>
                    <a:lstStyle/>
                    <a:p>
                      <a:pPr algn="r" fontAlgn="b"/>
                      <a:r>
                        <a:rPr lang="en-US" sz="1400" b="0" i="0" u="none" strike="noStrike" dirty="0">
                          <a:solidFill>
                            <a:srgbClr val="000000"/>
                          </a:solidFill>
                          <a:effectLst/>
                          <a:latin typeface="Arial" panose="020B0604020202020204" pitchFamily="34" charset="0"/>
                          <a:cs typeface="Arial" panose="020B0604020202020204" pitchFamily="34" charset="0"/>
                        </a:rPr>
                        <a:t>54%</a:t>
                      </a:r>
                    </a:p>
                  </a:txBody>
                  <a:tcPr marL="9525" marR="9525" marT="9525" marB="0" anchor="b"/>
                </a:tc>
                <a:extLst>
                  <a:ext uri="{0D108BD9-81ED-4DB2-BD59-A6C34878D82A}">
                    <a16:rowId xmlns:a16="http://schemas.microsoft.com/office/drawing/2014/main" val="3543664604"/>
                  </a:ext>
                </a:extLst>
              </a:tr>
              <a:tr h="370840">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2000-2009</a:t>
                      </a:r>
                    </a:p>
                  </a:txBody>
                  <a:tcPr marL="9525" marR="9525" marT="9525" marB="0" anchor="b"/>
                </a:tc>
                <a:tc>
                  <a:txBody>
                    <a:bodyPr/>
                    <a:lstStyle/>
                    <a:p>
                      <a:pPr algn="r" fontAlgn="b"/>
                      <a:r>
                        <a:rPr lang="en-US" sz="1400" b="0" i="0" u="none" strike="noStrike" dirty="0">
                          <a:solidFill>
                            <a:srgbClr val="000000"/>
                          </a:solidFill>
                          <a:effectLst/>
                          <a:latin typeface="Arial" panose="020B0604020202020204" pitchFamily="34" charset="0"/>
                          <a:cs typeface="Arial" panose="020B0604020202020204" pitchFamily="34" charset="0"/>
                        </a:rPr>
                        <a:t>45%</a:t>
                      </a:r>
                    </a:p>
                  </a:txBody>
                  <a:tcPr marL="9525" marR="9525" marT="9525" marB="0" anchor="b"/>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b"/>
                </a:tc>
                <a:extLst>
                  <a:ext uri="{0D108BD9-81ED-4DB2-BD59-A6C34878D82A}">
                    <a16:rowId xmlns:a16="http://schemas.microsoft.com/office/drawing/2014/main" val="1524020927"/>
                  </a:ext>
                </a:extLst>
              </a:tr>
              <a:tr h="370840">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1990-1999</a:t>
                      </a:r>
                    </a:p>
                  </a:txBody>
                  <a:tcPr marL="9525" marR="9525" marT="9525" marB="0" anchor="b"/>
                </a:tc>
                <a:tc>
                  <a:txBody>
                    <a:bodyPr/>
                    <a:lstStyle/>
                    <a:p>
                      <a:pPr algn="r" fontAlgn="b"/>
                      <a:r>
                        <a:rPr lang="en-US" sz="1400" b="0" i="0" u="none" strike="noStrike" dirty="0">
                          <a:solidFill>
                            <a:srgbClr val="000000"/>
                          </a:solidFill>
                          <a:effectLst/>
                          <a:latin typeface="Arial" panose="020B0604020202020204" pitchFamily="34" charset="0"/>
                          <a:cs typeface="Arial" panose="020B0604020202020204" pitchFamily="34" charset="0"/>
                        </a:rPr>
                        <a:t>50%</a:t>
                      </a:r>
                    </a:p>
                  </a:txBody>
                  <a:tcPr marL="9525" marR="9525" marT="9525" marB="0" anchor="b"/>
                </a:tc>
                <a:tc>
                  <a:txBody>
                    <a:bodyPr/>
                    <a:lstStyle/>
                    <a:p>
                      <a:pPr algn="r" fontAlgn="b"/>
                      <a:r>
                        <a:rPr lang="en-US" sz="1400" b="0" i="0" u="none" strike="noStrike" dirty="0">
                          <a:solidFill>
                            <a:srgbClr val="000000"/>
                          </a:solidFill>
                          <a:effectLst/>
                          <a:latin typeface="Arial" panose="020B0604020202020204" pitchFamily="34" charset="0"/>
                          <a:cs typeface="Arial" panose="020B0604020202020204" pitchFamily="34" charset="0"/>
                        </a:rPr>
                        <a:t>50%</a:t>
                      </a:r>
                    </a:p>
                  </a:txBody>
                  <a:tcPr marL="9525" marR="9525" marT="9525" marB="0" anchor="b"/>
                </a:tc>
                <a:extLst>
                  <a:ext uri="{0D108BD9-81ED-4DB2-BD59-A6C34878D82A}">
                    <a16:rowId xmlns:a16="http://schemas.microsoft.com/office/drawing/2014/main" val="1228270534"/>
                  </a:ext>
                </a:extLst>
              </a:tr>
              <a:tr h="370840">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1957-1989</a:t>
                      </a:r>
                    </a:p>
                  </a:txBody>
                  <a:tcPr marL="9525" marR="9525" marT="9525" marB="0" anchor="b"/>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b"/>
                </a:tc>
                <a:tc>
                  <a:txBody>
                    <a:bodyPr/>
                    <a:lstStyle/>
                    <a:p>
                      <a:pPr algn="r" fontAlgn="b"/>
                      <a:r>
                        <a:rPr lang="en-US" sz="1400" b="0" i="0" u="none" strike="noStrike" dirty="0">
                          <a:solidFill>
                            <a:srgbClr val="000000"/>
                          </a:solidFill>
                          <a:effectLst/>
                          <a:latin typeface="Arial" panose="020B0604020202020204" pitchFamily="34" charset="0"/>
                          <a:cs typeface="Arial" panose="020B0604020202020204" pitchFamily="34" charset="0"/>
                        </a:rPr>
                        <a:t>43%</a:t>
                      </a:r>
                    </a:p>
                  </a:txBody>
                  <a:tcPr marL="9525" marR="9525" marT="9525" marB="0" anchor="b"/>
                </a:tc>
                <a:extLst>
                  <a:ext uri="{0D108BD9-81ED-4DB2-BD59-A6C34878D82A}">
                    <a16:rowId xmlns:a16="http://schemas.microsoft.com/office/drawing/2014/main" val="918617272"/>
                  </a:ext>
                </a:extLst>
              </a:tr>
            </a:tbl>
          </a:graphicData>
        </a:graphic>
      </p:graphicFrame>
      <p:sp>
        <p:nvSpPr>
          <p:cNvPr id="10" name="TextBox 9"/>
          <p:cNvSpPr txBox="1"/>
          <p:nvPr/>
        </p:nvSpPr>
        <p:spPr>
          <a:xfrm>
            <a:off x="539552" y="2586390"/>
            <a:ext cx="4653838" cy="338554"/>
          </a:xfrm>
          <a:prstGeom prst="rect">
            <a:avLst/>
          </a:prstGeom>
          <a:noFill/>
        </p:spPr>
        <p:txBody>
          <a:bodyPr wrap="none" rtlCol="0">
            <a:spAutoFit/>
          </a:bodyPr>
          <a:lstStyle/>
          <a:p>
            <a:r>
              <a:rPr lang="en-US" sz="1600" u="sng" dirty="0" smtClean="0"/>
              <a:t>S&amp;P500 Up/Down after 4 consecutive days of Up</a:t>
            </a:r>
            <a:endParaRPr lang="en-US" sz="1600" u="sng" dirty="0"/>
          </a:p>
        </p:txBody>
      </p:sp>
    </p:spTree>
    <p:extLst>
      <p:ext uri="{BB962C8B-B14F-4D97-AF65-F5344CB8AC3E}">
        <p14:creationId xmlns:p14="http://schemas.microsoft.com/office/powerpoint/2010/main" val="86769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Scientist / Engineer Thoughts</a:t>
            </a:r>
            <a:endParaRPr lang="en-US" dirty="0"/>
          </a:p>
        </p:txBody>
      </p:sp>
      <p:sp>
        <p:nvSpPr>
          <p:cNvPr id="7" name="Content Placeholder 1"/>
          <p:cNvSpPr txBox="1">
            <a:spLocks/>
          </p:cNvSpPr>
          <p:nvPr/>
        </p:nvSpPr>
        <p:spPr>
          <a:xfrm>
            <a:off x="395536" y="1628800"/>
            <a:ext cx="554461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Deep Learning with Python book p.224</a:t>
            </a:r>
          </a:p>
          <a:p>
            <a:pPr marL="285750" indent="-285750">
              <a:buFont typeface="Arial" panose="020B0604020202020204" pitchFamily="34" charset="0"/>
              <a:buChar char="•"/>
            </a:pPr>
            <a:r>
              <a:rPr lang="en-US" sz="1600" dirty="0"/>
              <a:t>Markets and Machine Learning</a:t>
            </a:r>
          </a:p>
          <a:p>
            <a:pPr marL="0" indent="0"/>
            <a:endParaRPr lang="en-US" sz="1600" dirty="0"/>
          </a:p>
          <a:p>
            <a:pPr marL="0" indent="0"/>
            <a:r>
              <a:rPr lang="en-US" sz="1600" dirty="0" smtClean="0"/>
              <a:t>forecasting </a:t>
            </a:r>
            <a:r>
              <a:rPr lang="en-US" sz="1600" dirty="0"/>
              <a:t>the future price of securities on the stock market (or currency exchange rates, and so on). </a:t>
            </a:r>
            <a:r>
              <a:rPr lang="en-US" sz="1600" b="1" dirty="0">
                <a:solidFill>
                  <a:srgbClr val="0070C0"/>
                </a:solidFill>
              </a:rPr>
              <a:t>Markets have </a:t>
            </a:r>
            <a:r>
              <a:rPr lang="en-US" sz="1600" b="1" i="1" dirty="0">
                <a:solidFill>
                  <a:srgbClr val="0070C0"/>
                </a:solidFill>
              </a:rPr>
              <a:t>very </a:t>
            </a:r>
            <a:r>
              <a:rPr lang="en-US" sz="1600" b="1" i="1" u="sng" dirty="0">
                <a:solidFill>
                  <a:srgbClr val="0070C0"/>
                </a:solidFill>
              </a:rPr>
              <a:t>different statistical characteristics</a:t>
            </a:r>
            <a:r>
              <a:rPr lang="en-US" sz="1600" b="1" i="1" dirty="0">
                <a:solidFill>
                  <a:srgbClr val="0070C0"/>
                </a:solidFill>
              </a:rPr>
              <a:t> </a:t>
            </a:r>
            <a:r>
              <a:rPr lang="en-US" sz="1600" b="1" dirty="0">
                <a:solidFill>
                  <a:srgbClr val="0070C0"/>
                </a:solidFill>
              </a:rPr>
              <a:t>than natural phenomena </a:t>
            </a:r>
            <a:r>
              <a:rPr lang="en-US" sz="1600" dirty="0"/>
              <a:t>such as weather patterns. Trying to </a:t>
            </a:r>
            <a:r>
              <a:rPr lang="en-US" sz="1600" b="1" dirty="0">
                <a:solidFill>
                  <a:srgbClr val="0070C0"/>
                </a:solidFill>
              </a:rPr>
              <a:t>use machine learning to beat markets, when you only have access to </a:t>
            </a:r>
            <a:r>
              <a:rPr lang="en-US" sz="1600" b="1" i="1" u="sng" dirty="0">
                <a:solidFill>
                  <a:srgbClr val="0070C0"/>
                </a:solidFill>
              </a:rPr>
              <a:t>publicly available data</a:t>
            </a:r>
            <a:r>
              <a:rPr lang="en-US" sz="1600" b="1" dirty="0">
                <a:solidFill>
                  <a:srgbClr val="0070C0"/>
                </a:solidFill>
              </a:rPr>
              <a:t>, is a difficult endeavor</a:t>
            </a:r>
            <a:r>
              <a:rPr lang="en-US" sz="1600" dirty="0"/>
              <a:t>, and you’re likely to waste your time and resources with nothing to show for it.</a:t>
            </a:r>
          </a:p>
          <a:p>
            <a:pPr marL="0" indent="0"/>
            <a:endParaRPr lang="en-US" sz="1600" dirty="0"/>
          </a:p>
          <a:p>
            <a:pPr marL="0" indent="0"/>
            <a:r>
              <a:rPr lang="en-US" sz="1600" dirty="0"/>
              <a:t>Always remember that when it comes to markets, </a:t>
            </a:r>
            <a:r>
              <a:rPr lang="en-US" sz="1600" b="1" dirty="0">
                <a:solidFill>
                  <a:srgbClr val="0070C0"/>
                </a:solidFill>
              </a:rPr>
              <a:t>past performance is not a good predictor of future returns </a:t>
            </a:r>
            <a:r>
              <a:rPr lang="en-US" sz="1600" dirty="0"/>
              <a:t>—</a:t>
            </a:r>
            <a:r>
              <a:rPr lang="en-US" sz="1600" b="1" i="1" u="sng" dirty="0">
                <a:solidFill>
                  <a:srgbClr val="0070C0"/>
                </a:solidFill>
              </a:rPr>
              <a:t>looking in the rear-view mirror is a bad way to drive</a:t>
            </a:r>
            <a:r>
              <a:rPr lang="en-US" sz="1600" dirty="0"/>
              <a:t>. Machine learning, on the other hand, is </a:t>
            </a:r>
            <a:r>
              <a:rPr lang="en-US" sz="1600" b="1" dirty="0">
                <a:solidFill>
                  <a:srgbClr val="0070C0"/>
                </a:solidFill>
              </a:rPr>
              <a:t>applicable to datasets where the past </a:t>
            </a:r>
            <a:r>
              <a:rPr lang="en-US" sz="1600" b="1" i="1" dirty="0">
                <a:solidFill>
                  <a:srgbClr val="0070C0"/>
                </a:solidFill>
              </a:rPr>
              <a:t>is </a:t>
            </a:r>
            <a:r>
              <a:rPr lang="en-US" sz="1600" b="1" dirty="0">
                <a:solidFill>
                  <a:srgbClr val="0070C0"/>
                </a:solidFill>
              </a:rPr>
              <a:t>a good predictor of the future</a:t>
            </a:r>
            <a:r>
              <a:rPr lang="en-US" sz="1600" dirty="0"/>
              <a:t>.</a:t>
            </a:r>
          </a:p>
          <a:p>
            <a:pPr marL="0" indent="0"/>
            <a:endParaRPr lang="en-US" sz="1600" dirty="0"/>
          </a:p>
          <a:p>
            <a:pPr marL="0" indent="0"/>
            <a:endParaRPr lang="en-US" sz="1600" dirty="0"/>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9788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Mathematician / Industry Practitioner Thoughts</a:t>
            </a:r>
            <a:endParaRPr lang="en-US" dirty="0"/>
          </a:p>
        </p:txBody>
      </p:sp>
      <p:pic>
        <p:nvPicPr>
          <p:cNvPr id="4" name="Picture 3"/>
          <p:cNvPicPr>
            <a:picLocks noChangeAspect="1"/>
          </p:cNvPicPr>
          <p:nvPr/>
        </p:nvPicPr>
        <p:blipFill>
          <a:blip r:embed="rId2"/>
          <a:stretch>
            <a:fillRect/>
          </a:stretch>
        </p:blipFill>
        <p:spPr>
          <a:xfrm>
            <a:off x="395536" y="2132856"/>
            <a:ext cx="2543530" cy="3772426"/>
          </a:xfrm>
          <a:prstGeom prst="rect">
            <a:avLst/>
          </a:prstGeom>
        </p:spPr>
      </p:pic>
      <p:pic>
        <p:nvPicPr>
          <p:cNvPr id="6" name="Picture 5"/>
          <p:cNvPicPr>
            <a:picLocks noChangeAspect="1"/>
          </p:cNvPicPr>
          <p:nvPr/>
        </p:nvPicPr>
        <p:blipFill>
          <a:blip r:embed="rId3"/>
          <a:stretch>
            <a:fillRect/>
          </a:stretch>
        </p:blipFill>
        <p:spPr>
          <a:xfrm>
            <a:off x="3491880" y="1772816"/>
            <a:ext cx="4571233" cy="2537925"/>
          </a:xfrm>
          <a:prstGeom prst="rect">
            <a:avLst/>
          </a:prstGeom>
        </p:spPr>
      </p:pic>
      <p:sp>
        <p:nvSpPr>
          <p:cNvPr id="8" name="TextBox 7"/>
          <p:cNvSpPr txBox="1"/>
          <p:nvPr/>
        </p:nvSpPr>
        <p:spPr>
          <a:xfrm>
            <a:off x="3059832" y="4437112"/>
            <a:ext cx="5785148" cy="1815882"/>
          </a:xfrm>
          <a:prstGeom prst="rect">
            <a:avLst/>
          </a:prstGeom>
          <a:noFill/>
        </p:spPr>
        <p:txBody>
          <a:bodyPr wrap="square" rtlCol="0">
            <a:spAutoFit/>
          </a:bodyPr>
          <a:lstStyle/>
          <a:p>
            <a:r>
              <a:rPr lang="en-US" sz="1600" dirty="0"/>
              <a:t>"Since 1988, his flagship </a:t>
            </a:r>
            <a:r>
              <a:rPr lang="en-US" sz="1600" b="1" dirty="0">
                <a:solidFill>
                  <a:srgbClr val="0070C0"/>
                </a:solidFill>
              </a:rPr>
              <a:t>Medallion fund </a:t>
            </a:r>
            <a:r>
              <a:rPr lang="en-US" sz="1600" dirty="0"/>
              <a:t>has generated </a:t>
            </a:r>
            <a:r>
              <a:rPr lang="en-US" sz="1600" b="1" dirty="0">
                <a:solidFill>
                  <a:srgbClr val="0070C0"/>
                </a:solidFill>
              </a:rPr>
              <a:t>average annual returns of 66% </a:t>
            </a:r>
            <a:r>
              <a:rPr lang="en-US" sz="1600" dirty="0"/>
              <a:t>before charging hefty investor fees—39% after fees—racking up trading gains of more than $100 billion</a:t>
            </a:r>
            <a:r>
              <a:rPr lang="en-US" sz="1600" dirty="0" smtClean="0"/>
              <a:t>.</a:t>
            </a:r>
          </a:p>
          <a:p>
            <a:endParaRPr lang="en-US" sz="1600" dirty="0"/>
          </a:p>
          <a:p>
            <a:r>
              <a:rPr lang="en-US" sz="1600" dirty="0" smtClean="0"/>
              <a:t>—</a:t>
            </a:r>
            <a:r>
              <a:rPr lang="en-US" sz="1600" dirty="0"/>
              <a:t> </a:t>
            </a:r>
            <a:r>
              <a:rPr lang="en-US" sz="1600" i="1" dirty="0"/>
              <a:t>‘The Man Who Solved the Market: How Jim Simons Launched the Quant Revolution’ by Gregory Zuckerman 2019</a:t>
            </a:r>
            <a:endParaRPr lang="en-US" sz="1600" dirty="0"/>
          </a:p>
        </p:txBody>
      </p:sp>
    </p:spTree>
    <p:extLst>
      <p:ext uri="{BB962C8B-B14F-4D97-AF65-F5344CB8AC3E}">
        <p14:creationId xmlns:p14="http://schemas.microsoft.com/office/powerpoint/2010/main" val="33977044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General People Thoughts</a:t>
            </a:r>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2456038"/>
            <a:ext cx="4389218" cy="2468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39752" y="1747142"/>
            <a:ext cx="4424609" cy="707886"/>
          </a:xfrm>
          <a:prstGeom prst="rect">
            <a:avLst/>
          </a:prstGeom>
          <a:noFill/>
        </p:spPr>
        <p:txBody>
          <a:bodyPr wrap="none" rtlCol="0">
            <a:spAutoFit/>
          </a:bodyPr>
          <a:lstStyle/>
          <a:p>
            <a:r>
              <a:rPr lang="en-US" altLang="zh-TW" sz="2000" dirty="0"/>
              <a:t>AI, </a:t>
            </a:r>
            <a:r>
              <a:rPr lang="zh-TW" altLang="en-US" sz="2000" dirty="0"/>
              <a:t>我不想努力了</a:t>
            </a:r>
            <a:endParaRPr lang="en-US" altLang="zh-TW" sz="2000" dirty="0"/>
          </a:p>
          <a:p>
            <a:r>
              <a:rPr lang="en-US" sz="2000" dirty="0"/>
              <a:t>AI, I don’t want to work hard anymore</a:t>
            </a:r>
          </a:p>
        </p:txBody>
      </p:sp>
      <p:sp>
        <p:nvSpPr>
          <p:cNvPr id="8" name="Content Placeholder 1"/>
          <p:cNvSpPr txBox="1">
            <a:spLocks/>
          </p:cNvSpPr>
          <p:nvPr/>
        </p:nvSpPr>
        <p:spPr>
          <a:xfrm>
            <a:off x="827584" y="5165661"/>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solidFill>
                  <a:srgbClr val="0070C0"/>
                </a:solidFill>
              </a:rPr>
              <a:t>Wrongly believe</a:t>
            </a:r>
            <a:r>
              <a:rPr lang="en-US" sz="1800" dirty="0"/>
              <a:t> AI and trading will </a:t>
            </a:r>
            <a:r>
              <a:rPr lang="en-US" sz="1800" b="1" dirty="0">
                <a:solidFill>
                  <a:srgbClr val="0070C0"/>
                </a:solidFill>
              </a:rPr>
              <a:t>make a lot of money easily</a:t>
            </a:r>
          </a:p>
          <a:p>
            <a:pPr>
              <a:buFont typeface="Arial" panose="020B0604020202020204" pitchFamily="34" charset="0"/>
              <a:buChar char="•"/>
            </a:pPr>
            <a:r>
              <a:rPr lang="en-US" sz="1800" dirty="0"/>
              <a:t>Trading requires right features (</a:t>
            </a:r>
            <a:r>
              <a:rPr lang="en-US" sz="1800" b="1" dirty="0">
                <a:solidFill>
                  <a:srgbClr val="0070C0"/>
                </a:solidFill>
              </a:rPr>
              <a:t>domain knowledge and insights</a:t>
            </a:r>
            <a:r>
              <a:rPr lang="en-US" sz="1800" dirty="0"/>
              <a:t>)</a:t>
            </a:r>
          </a:p>
          <a:p>
            <a:pPr>
              <a:buFont typeface="Arial" panose="020B0604020202020204" pitchFamily="34" charset="0"/>
              <a:buChar char="•"/>
            </a:pPr>
            <a:r>
              <a:rPr lang="en-US" sz="1800" dirty="0"/>
              <a:t>Pure AI and data-driven </a:t>
            </a:r>
            <a:r>
              <a:rPr lang="en-US" sz="1800" dirty="0" err="1"/>
              <a:t>Algos</a:t>
            </a:r>
            <a:r>
              <a:rPr lang="en-US" sz="1800" dirty="0"/>
              <a:t> trading will be </a:t>
            </a:r>
            <a:r>
              <a:rPr lang="en-US" sz="1800" b="1" dirty="0">
                <a:solidFill>
                  <a:srgbClr val="0070C0"/>
                </a:solidFill>
              </a:rPr>
              <a:t>hard!</a:t>
            </a:r>
          </a:p>
          <a:p>
            <a:endParaRPr lang="en-US" sz="1800" dirty="0"/>
          </a:p>
        </p:txBody>
      </p:sp>
    </p:spTree>
    <p:extLst>
      <p:ext uri="{BB962C8B-B14F-4D97-AF65-F5344CB8AC3E}">
        <p14:creationId xmlns:p14="http://schemas.microsoft.com/office/powerpoint/2010/main" val="135304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954560"/>
            <a:ext cx="30003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a:p>
        </p:txBody>
      </p:sp>
      <p:pic>
        <p:nvPicPr>
          <p:cNvPr id="1026" name="Picture 2" descr="alpha go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https://cs.stanford.edu/people/karpathy/convnetjs/demo/rldemo.html</a:t>
            </a:r>
            <a:endParaRPr lang="en-US" sz="1800" dirty="0"/>
          </a:p>
          <a:p>
            <a:endParaRPr lang="en-US" sz="1800" dirty="0"/>
          </a:p>
        </p:txBody>
      </p:sp>
      <p:pic>
        <p:nvPicPr>
          <p:cNvPr id="4098" name="Picture 2" descr="atari breakout reinforcement learning tunneling animated gifçåçæå°çµæ"/>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84014" y="1985243"/>
            <a:ext cx="2970905" cy="388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0152" y="5942879"/>
            <a:ext cx="2260441" cy="461665"/>
          </a:xfrm>
          <a:prstGeom prst="rect">
            <a:avLst/>
          </a:prstGeom>
          <a:noFill/>
        </p:spPr>
        <p:txBody>
          <a:bodyPr wrap="square" rtlCol="0">
            <a:spAutoFit/>
          </a:bodyPr>
          <a:lstStyle/>
          <a:p>
            <a:r>
              <a:rPr lang="en-US" dirty="0">
                <a:solidFill>
                  <a:srgbClr val="00B050"/>
                </a:solidFill>
              </a:rPr>
              <a:t>Tunneling !</a:t>
            </a:r>
          </a:p>
        </p:txBody>
      </p:sp>
    </p:spTree>
    <p:extLst>
      <p:ext uri="{BB962C8B-B14F-4D97-AF65-F5344CB8AC3E}">
        <p14:creationId xmlns:p14="http://schemas.microsoft.com/office/powerpoint/2010/main" val="328725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General People Thoughts</a:t>
            </a:r>
          </a:p>
        </p:txBody>
      </p:sp>
      <p:sp>
        <p:nvSpPr>
          <p:cNvPr id="8" name="Content Placeholder 1"/>
          <p:cNvSpPr txBox="1">
            <a:spLocks/>
          </p:cNvSpPr>
          <p:nvPr/>
        </p:nvSpPr>
        <p:spPr>
          <a:xfrm>
            <a:off x="294408" y="1827364"/>
            <a:ext cx="4104456"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solidFill>
                  <a:srgbClr val="0070C0"/>
                </a:solidFill>
              </a:rPr>
              <a:t>Wrongly believe </a:t>
            </a:r>
            <a:r>
              <a:rPr lang="en-US" sz="1800" dirty="0"/>
              <a:t>you </a:t>
            </a:r>
            <a:r>
              <a:rPr lang="en-US" sz="1800" b="1" dirty="0">
                <a:solidFill>
                  <a:srgbClr val="0070C0"/>
                </a:solidFill>
              </a:rPr>
              <a:t>only need one trading strategy </a:t>
            </a:r>
            <a:r>
              <a:rPr lang="en-US" sz="1800" dirty="0"/>
              <a:t>that can consistently predict stocks (or any asset) going up/down correctly and then </a:t>
            </a:r>
            <a:r>
              <a:rPr lang="en-US" sz="1800" b="1" dirty="0">
                <a:solidFill>
                  <a:srgbClr val="0070C0"/>
                </a:solidFill>
              </a:rPr>
              <a:t>forever</a:t>
            </a:r>
            <a:r>
              <a:rPr lang="en-US" sz="1800" dirty="0" smtClean="0"/>
              <a:t> make </a:t>
            </a:r>
            <a:r>
              <a:rPr lang="en-US" sz="1800" dirty="0"/>
              <a:t>a lot of money</a:t>
            </a:r>
          </a:p>
          <a:p>
            <a:pPr>
              <a:buFont typeface="Arial" panose="020B0604020202020204" pitchFamily="34" charset="0"/>
              <a:buChar char="•"/>
            </a:pPr>
            <a:endParaRPr lang="en-US" sz="1800" dirty="0"/>
          </a:p>
          <a:p>
            <a:pPr>
              <a:buFont typeface="Arial" panose="020B0604020202020204" pitchFamily="34" charset="0"/>
              <a:buChar char="•"/>
            </a:pPr>
            <a:r>
              <a:rPr lang="en-US" sz="1800" dirty="0"/>
              <a:t>There are </a:t>
            </a:r>
            <a:r>
              <a:rPr lang="en-US" sz="1800" dirty="0" smtClean="0"/>
              <a:t>other things to </a:t>
            </a:r>
            <a:r>
              <a:rPr lang="en-US" sz="1800" dirty="0"/>
              <a:t>model </a:t>
            </a:r>
            <a:r>
              <a:rPr lang="en-US" sz="1800" dirty="0" smtClean="0"/>
              <a:t>(</a:t>
            </a:r>
            <a:r>
              <a:rPr lang="en-US" sz="1800" b="1" dirty="0" smtClean="0">
                <a:solidFill>
                  <a:srgbClr val="0070C0"/>
                </a:solidFill>
              </a:rPr>
              <a:t>volatility</a:t>
            </a:r>
            <a:r>
              <a:rPr lang="en-US" sz="1800" dirty="0"/>
              <a:t>, </a:t>
            </a:r>
            <a:r>
              <a:rPr lang="en-US" sz="1800" b="1" dirty="0" smtClean="0">
                <a:solidFill>
                  <a:srgbClr val="0070C0"/>
                </a:solidFill>
              </a:rPr>
              <a:t>regime</a:t>
            </a:r>
            <a:r>
              <a:rPr lang="en-US" sz="1800" dirty="0" smtClean="0"/>
              <a:t> switching</a:t>
            </a:r>
            <a:r>
              <a:rPr lang="en-US" sz="1800" dirty="0"/>
              <a:t>, asset </a:t>
            </a:r>
            <a:r>
              <a:rPr lang="en-US" sz="1800" b="1" dirty="0">
                <a:solidFill>
                  <a:srgbClr val="0070C0"/>
                </a:solidFill>
              </a:rPr>
              <a:t>correlations</a:t>
            </a:r>
            <a:r>
              <a:rPr lang="en-US" sz="1800" dirty="0" smtClean="0"/>
              <a:t> / </a:t>
            </a:r>
            <a:r>
              <a:rPr lang="en-US" sz="1800" b="1" dirty="0">
                <a:solidFill>
                  <a:srgbClr val="0070C0"/>
                </a:solidFill>
              </a:rPr>
              <a:t>mispricing</a:t>
            </a:r>
            <a:r>
              <a:rPr lang="en-US" sz="1800" dirty="0" smtClean="0"/>
              <a:t> </a:t>
            </a:r>
            <a:r>
              <a:rPr lang="en-US" sz="1800" dirty="0"/>
              <a:t>etc</a:t>
            </a:r>
            <a:r>
              <a:rPr lang="en-US" sz="1800" dirty="0" smtClean="0"/>
              <a: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Will need a lot of research, </a:t>
            </a:r>
            <a:r>
              <a:rPr lang="en-US" sz="1800" b="1" dirty="0">
                <a:solidFill>
                  <a:srgbClr val="0070C0"/>
                </a:solidFill>
              </a:rPr>
              <a:t>back-testing</a:t>
            </a:r>
            <a:r>
              <a:rPr lang="en-US" sz="1800" dirty="0"/>
              <a:t>, </a:t>
            </a:r>
            <a:r>
              <a:rPr lang="en-US" sz="1800" b="1" dirty="0">
                <a:solidFill>
                  <a:srgbClr val="0070C0"/>
                </a:solidFill>
              </a:rPr>
              <a:t>fine-tuning</a:t>
            </a:r>
            <a:r>
              <a:rPr lang="en-US" sz="1800" dirty="0"/>
              <a:t> and </a:t>
            </a:r>
            <a:r>
              <a:rPr lang="en-US" sz="1800" b="1" dirty="0">
                <a:solidFill>
                  <a:srgbClr val="0070C0"/>
                </a:solidFill>
              </a:rPr>
              <a:t>risk </a:t>
            </a:r>
            <a:r>
              <a:rPr lang="en-US" sz="1800" b="1" dirty="0" smtClean="0">
                <a:solidFill>
                  <a:srgbClr val="0070C0"/>
                </a:solidFill>
              </a:rPr>
              <a:t>management (hedging / leverage)</a:t>
            </a:r>
            <a:endParaRPr lang="en-US" sz="1800" b="1" dirty="0">
              <a:solidFill>
                <a:srgbClr val="0070C0"/>
              </a:solidFill>
            </a:endParaRPr>
          </a:p>
          <a:p>
            <a:pPr>
              <a:buFont typeface="Arial" panose="020B0604020202020204" pitchFamily="34" charset="0"/>
              <a:buChar char="•"/>
            </a:pP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27364"/>
            <a:ext cx="3686175"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479786" y="3111351"/>
            <a:ext cx="1484702" cy="461665"/>
          </a:xfrm>
          <a:prstGeom prst="rect">
            <a:avLst/>
          </a:prstGeom>
          <a:noFill/>
        </p:spPr>
        <p:txBody>
          <a:bodyPr wrap="none" rtlCol="0">
            <a:spAutoFit/>
          </a:bodyPr>
          <a:lstStyle/>
          <a:p>
            <a:r>
              <a:rPr lang="en-US" dirty="0"/>
              <a:t>Only One</a:t>
            </a:r>
          </a:p>
        </p:txBody>
      </p:sp>
      <p:sp>
        <p:nvSpPr>
          <p:cNvPr id="2" name="TextBox 1"/>
          <p:cNvSpPr txBox="1"/>
          <p:nvPr/>
        </p:nvSpPr>
        <p:spPr>
          <a:xfrm>
            <a:off x="4586875" y="2237963"/>
            <a:ext cx="1425285" cy="830997"/>
          </a:xfrm>
          <a:prstGeom prst="rect">
            <a:avLst/>
          </a:prstGeom>
          <a:noFill/>
        </p:spPr>
        <p:txBody>
          <a:bodyPr wrap="square" rtlCol="0">
            <a:spAutoFit/>
          </a:bodyPr>
          <a:lstStyle/>
          <a:p>
            <a:r>
              <a:rPr lang="en-US" dirty="0" smtClean="0"/>
              <a:t>Forever Love</a:t>
            </a:r>
            <a:endParaRPr lang="en-US" dirty="0"/>
          </a:p>
        </p:txBody>
      </p:sp>
    </p:spTree>
    <p:extLst>
      <p:ext uri="{BB962C8B-B14F-4D97-AF65-F5344CB8AC3E}">
        <p14:creationId xmlns:p14="http://schemas.microsoft.com/office/powerpoint/2010/main" val="350124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7" name="Content Placeholder 1"/>
          <p:cNvSpPr txBox="1">
            <a:spLocks/>
          </p:cNvSpPr>
          <p:nvPr/>
        </p:nvSpPr>
        <p:spPr>
          <a:xfrm>
            <a:off x="395536" y="1700808"/>
            <a:ext cx="56886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AI in trading &amp; investment are in </a:t>
            </a:r>
            <a:r>
              <a:rPr lang="en-US" sz="1800" b="1" dirty="0">
                <a:solidFill>
                  <a:srgbClr val="0070C0"/>
                </a:solidFill>
              </a:rPr>
              <a:t>early stage </a:t>
            </a:r>
            <a:r>
              <a:rPr lang="en-US" sz="1800" dirty="0"/>
              <a:t>comparing to Image/Speech Recognition, Natural Language Processing</a:t>
            </a: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dirty="0"/>
              <a:t>May not directly used in trading strategies but used it </a:t>
            </a:r>
            <a:r>
              <a:rPr lang="en-US" sz="1800" b="1" dirty="0">
                <a:solidFill>
                  <a:srgbClr val="0070C0"/>
                </a:solidFill>
              </a:rPr>
              <a:t>processing alternative data </a:t>
            </a:r>
            <a:r>
              <a:rPr lang="en-US" sz="1800" dirty="0"/>
              <a:t>(satellite images, news sentiment)</a:t>
            </a:r>
          </a:p>
          <a:p>
            <a:pPr>
              <a:buFont typeface="Arial" panose="020B0604020202020204" pitchFamily="34" charset="0"/>
              <a:buChar char="•"/>
            </a:pPr>
            <a:endParaRPr lang="en-US" sz="1800" dirty="0"/>
          </a:p>
          <a:p>
            <a:pPr>
              <a:buFont typeface="Arial" panose="020B0604020202020204" pitchFamily="34" charset="0"/>
              <a:buChar char="•"/>
            </a:pPr>
            <a:r>
              <a:rPr lang="en-US" sz="1800" dirty="0"/>
              <a:t>Need to define a </a:t>
            </a:r>
            <a:r>
              <a:rPr lang="en-US" sz="1800" b="1" dirty="0">
                <a:solidFill>
                  <a:srgbClr val="0070C0"/>
                </a:solidFill>
              </a:rPr>
              <a:t>workable objective </a:t>
            </a:r>
            <a:r>
              <a:rPr lang="en-US" sz="1800" dirty="0"/>
              <a:t>(not just predict price up/down). The objective could be just a </a:t>
            </a:r>
            <a:r>
              <a:rPr lang="en-US" sz="1800" b="1" dirty="0">
                <a:solidFill>
                  <a:srgbClr val="0070C0"/>
                </a:solidFill>
              </a:rPr>
              <a:t>sub-components</a:t>
            </a:r>
            <a:r>
              <a:rPr lang="en-US" sz="1800" dirty="0"/>
              <a:t> of the overall strategy. For example, it can be the </a:t>
            </a:r>
            <a:r>
              <a:rPr lang="en-US" sz="1800" b="1" dirty="0">
                <a:solidFill>
                  <a:srgbClr val="0070C0"/>
                </a:solidFill>
              </a:rPr>
              <a:t>entry/exit signals</a:t>
            </a:r>
            <a:r>
              <a:rPr lang="en-US" sz="1800" dirty="0"/>
              <a:t> for the alpha generating strategy</a:t>
            </a:r>
          </a:p>
          <a:p>
            <a:pPr>
              <a:buFont typeface="Arial" panose="020B0604020202020204" pitchFamily="34" charset="0"/>
              <a:buChar char="•"/>
            </a:pPr>
            <a:endParaRPr lang="en-US" sz="1800" dirty="0"/>
          </a:p>
        </p:txBody>
      </p:sp>
      <p:pic>
        <p:nvPicPr>
          <p:cNvPr id="2054" name="Picture 6"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15956" r="15294"/>
          <a:stretch/>
        </p:blipFill>
        <p:spPr bwMode="auto">
          <a:xfrm>
            <a:off x="6300192" y="2492896"/>
            <a:ext cx="24305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6028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2" name="AutoShape 2" descr="「cooking」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cook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16" y="1844824"/>
            <a:ext cx="5076564"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4382" y="5445224"/>
            <a:ext cx="4876591" cy="584775"/>
          </a:xfrm>
          <a:prstGeom prst="rect">
            <a:avLst/>
          </a:prstGeom>
          <a:noFill/>
        </p:spPr>
        <p:txBody>
          <a:bodyPr wrap="none" rtlCol="0">
            <a:spAutoFit/>
          </a:bodyPr>
          <a:lstStyle/>
          <a:p>
            <a:r>
              <a:rPr lang="en-US" sz="1600" b="1" dirty="0">
                <a:solidFill>
                  <a:srgbClr val="0070C0"/>
                </a:solidFill>
              </a:rPr>
              <a:t>More Ingredients</a:t>
            </a:r>
            <a:r>
              <a:rPr lang="en-US" sz="1600" dirty="0"/>
              <a:t>: Sentiments, Satellite Images..</a:t>
            </a:r>
          </a:p>
          <a:p>
            <a:r>
              <a:rPr lang="en-US" sz="1600" b="1" dirty="0">
                <a:solidFill>
                  <a:srgbClr val="0070C0"/>
                </a:solidFill>
              </a:rPr>
              <a:t>Better Tools</a:t>
            </a:r>
            <a:r>
              <a:rPr lang="en-US" sz="1600" dirty="0"/>
              <a:t>: NLP, Deep/ Reinforcement Learning</a:t>
            </a:r>
          </a:p>
        </p:txBody>
      </p:sp>
      <p:sp>
        <p:nvSpPr>
          <p:cNvPr id="6" name="TextBox 5"/>
          <p:cNvSpPr txBox="1"/>
          <p:nvPr/>
        </p:nvSpPr>
        <p:spPr>
          <a:xfrm>
            <a:off x="5189562" y="5446965"/>
            <a:ext cx="3774926" cy="646331"/>
          </a:xfrm>
          <a:prstGeom prst="rect">
            <a:avLst/>
          </a:prstGeom>
          <a:noFill/>
        </p:spPr>
        <p:txBody>
          <a:bodyPr wrap="square" rtlCol="0">
            <a:spAutoFit/>
          </a:bodyPr>
          <a:lstStyle/>
          <a:p>
            <a:r>
              <a:rPr lang="en-US" sz="1800" dirty="0">
                <a:solidFill>
                  <a:srgbClr val="0070C0"/>
                </a:solidFill>
              </a:rPr>
              <a:t>Still needs (domain) knowledge, skills and experience</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0973" y="2574836"/>
            <a:ext cx="3346807" cy="265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57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grpSp>
        <p:nvGrpSpPr>
          <p:cNvPr id="2" name="Group 1"/>
          <p:cNvGrpSpPr/>
          <p:nvPr/>
        </p:nvGrpSpPr>
        <p:grpSpPr>
          <a:xfrm>
            <a:off x="2699792" y="1988840"/>
            <a:ext cx="3822159" cy="3316287"/>
            <a:chOff x="2605063" y="1912913"/>
            <a:chExt cx="3822159" cy="3316287"/>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063" y="1912913"/>
              <a:ext cx="3767137"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627784" y="4849415"/>
              <a:ext cx="3799438" cy="307777"/>
            </a:xfrm>
            <a:prstGeom prst="rect">
              <a:avLst/>
            </a:prstGeom>
            <a:noFill/>
          </p:spPr>
          <p:txBody>
            <a:bodyPr wrap="none" rtlCol="0">
              <a:spAutoFit/>
            </a:bodyPr>
            <a:lstStyle/>
            <a:p>
              <a:r>
                <a:rPr lang="en-US" sz="1400" dirty="0">
                  <a:solidFill>
                    <a:schemeClr val="bg1"/>
                  </a:solidFill>
                </a:rPr>
                <a:t>If I’m so predictable, I’m not “God of Cookery”</a:t>
              </a:r>
            </a:p>
          </p:txBody>
        </p:sp>
      </p:gr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My Thoughts on Algo Trading and AI</a:t>
            </a:r>
            <a:endParaRPr lang="en-US" kern="0" dirty="0"/>
          </a:p>
        </p:txBody>
      </p:sp>
      <p:sp>
        <p:nvSpPr>
          <p:cNvPr id="4" name="TextBox 3"/>
          <p:cNvSpPr txBox="1"/>
          <p:nvPr/>
        </p:nvSpPr>
        <p:spPr>
          <a:xfrm>
            <a:off x="2627784" y="5445224"/>
            <a:ext cx="4212682" cy="830997"/>
          </a:xfrm>
          <a:prstGeom prst="rect">
            <a:avLst/>
          </a:prstGeom>
          <a:noFill/>
        </p:spPr>
        <p:txBody>
          <a:bodyPr wrap="square" rtlCol="0">
            <a:spAutoFit/>
          </a:bodyPr>
          <a:lstStyle/>
          <a:p>
            <a:r>
              <a:rPr lang="en-US" dirty="0"/>
              <a:t>So, it’s not easy </a:t>
            </a:r>
            <a:r>
              <a:rPr lang="en-US" dirty="0" smtClean="0"/>
              <a:t>!!</a:t>
            </a:r>
            <a:br>
              <a:rPr lang="en-US" dirty="0" smtClean="0"/>
            </a:br>
            <a:r>
              <a:rPr lang="en-US" dirty="0" smtClean="0"/>
              <a:t>That’s why I’m teaching here</a:t>
            </a:r>
            <a:endParaRPr lang="en-US" dirty="0"/>
          </a:p>
        </p:txBody>
      </p:sp>
    </p:spTree>
    <p:extLst>
      <p:ext uri="{BB962C8B-B14F-4D97-AF65-F5344CB8AC3E}">
        <p14:creationId xmlns:p14="http://schemas.microsoft.com/office/powerpoint/2010/main" val="10120715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Limitation of Deep Learning</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1403648" y="2179418"/>
            <a:ext cx="6326616" cy="2761750"/>
            <a:chOff x="1115616" y="1963394"/>
            <a:chExt cx="6326616" cy="2761750"/>
          </a:xfrm>
        </p:grpSpPr>
        <p:grpSp>
          <p:nvGrpSpPr>
            <p:cNvPr id="10" name="Group 9"/>
            <p:cNvGrpSpPr/>
            <p:nvPr/>
          </p:nvGrpSpPr>
          <p:grpSpPr>
            <a:xfrm>
              <a:off x="1115616" y="1963394"/>
              <a:ext cx="6326616" cy="2761750"/>
              <a:chOff x="1115616" y="2862763"/>
              <a:chExt cx="6326616" cy="27617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862763"/>
                <a:ext cx="5619353" cy="276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5216843"/>
                <a:ext cx="37909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84168" y="3500473"/>
                <a:ext cx="1358064" cy="307777"/>
              </a:xfrm>
              <a:prstGeom prst="rect">
                <a:avLst/>
              </a:prstGeom>
              <a:solidFill>
                <a:schemeClr val="bg1"/>
              </a:solidFill>
              <a:ln>
                <a:solidFill>
                  <a:schemeClr val="accent1"/>
                </a:solidFill>
              </a:ln>
            </p:spPr>
            <p:txBody>
              <a:bodyPr wrap="none" rtlCol="0">
                <a:spAutoFit/>
              </a:bodyPr>
              <a:lstStyle/>
              <a:p>
                <a:r>
                  <a:rPr lang="en-US" sz="1400" dirty="0"/>
                  <a:t>Deep Learning</a:t>
                </a:r>
              </a:p>
            </p:txBody>
          </p:sp>
          <p:sp>
            <p:nvSpPr>
              <p:cNvPr id="13" name="TextBox 12"/>
              <p:cNvSpPr txBox="1"/>
              <p:nvPr/>
            </p:nvSpPr>
            <p:spPr>
              <a:xfrm>
                <a:off x="5248880" y="2996950"/>
                <a:ext cx="1279196" cy="307777"/>
              </a:xfrm>
              <a:prstGeom prst="rect">
                <a:avLst/>
              </a:prstGeom>
              <a:solidFill>
                <a:schemeClr val="bg1"/>
              </a:solidFill>
              <a:ln>
                <a:solidFill>
                  <a:schemeClr val="accent1"/>
                </a:solidFill>
              </a:ln>
            </p:spPr>
            <p:txBody>
              <a:bodyPr wrap="none" rtlCol="0">
                <a:spAutoFit/>
              </a:bodyPr>
              <a:lstStyle/>
              <a:p>
                <a:r>
                  <a:rPr lang="en-US" sz="1400" dirty="0"/>
                  <a:t>Decision Tree</a:t>
                </a:r>
              </a:p>
            </p:txBody>
          </p:sp>
          <p:sp>
            <p:nvSpPr>
              <p:cNvPr id="16" name="TextBox 15"/>
              <p:cNvSpPr txBox="1"/>
              <p:nvPr/>
            </p:nvSpPr>
            <p:spPr>
              <a:xfrm>
                <a:off x="4429852" y="2986540"/>
                <a:ext cx="574196" cy="307777"/>
              </a:xfrm>
              <a:prstGeom prst="rect">
                <a:avLst/>
              </a:prstGeom>
              <a:solidFill>
                <a:schemeClr val="bg1"/>
              </a:solidFill>
              <a:ln>
                <a:solidFill>
                  <a:schemeClr val="accent1"/>
                </a:solidFill>
              </a:ln>
            </p:spPr>
            <p:txBody>
              <a:bodyPr wrap="none" rtlCol="0">
                <a:spAutoFit/>
              </a:bodyPr>
              <a:lstStyle/>
              <a:p>
                <a:r>
                  <a:rPr lang="en-US" sz="1400" dirty="0"/>
                  <a:t>SVM</a:t>
                </a:r>
              </a:p>
            </p:txBody>
          </p:sp>
          <p:sp>
            <p:nvSpPr>
              <p:cNvPr id="17" name="TextBox 16"/>
              <p:cNvSpPr txBox="1"/>
              <p:nvPr/>
            </p:nvSpPr>
            <p:spPr>
              <a:xfrm>
                <a:off x="1115616" y="2996950"/>
                <a:ext cx="1636987" cy="307777"/>
              </a:xfrm>
              <a:prstGeom prst="rect">
                <a:avLst/>
              </a:prstGeom>
              <a:solidFill>
                <a:schemeClr val="bg1"/>
              </a:solidFill>
              <a:ln>
                <a:solidFill>
                  <a:schemeClr val="accent1"/>
                </a:solidFill>
              </a:ln>
            </p:spPr>
            <p:txBody>
              <a:bodyPr wrap="none" rtlCol="0">
                <a:spAutoFit/>
              </a:bodyPr>
              <a:lstStyle/>
              <a:p>
                <a:r>
                  <a:rPr lang="en-US" sz="1400" dirty="0"/>
                  <a:t>Linear Regression</a:t>
                </a:r>
              </a:p>
            </p:txBody>
          </p:sp>
          <p:sp>
            <p:nvSpPr>
              <p:cNvPr id="18" name="TextBox 17"/>
              <p:cNvSpPr txBox="1"/>
              <p:nvPr/>
            </p:nvSpPr>
            <p:spPr>
              <a:xfrm>
                <a:off x="3061700" y="3049215"/>
                <a:ext cx="902811" cy="307777"/>
              </a:xfrm>
              <a:prstGeom prst="rect">
                <a:avLst/>
              </a:prstGeom>
              <a:solidFill>
                <a:schemeClr val="bg1"/>
              </a:solidFill>
              <a:ln>
                <a:solidFill>
                  <a:schemeClr val="accent1"/>
                </a:solidFill>
              </a:ln>
            </p:spPr>
            <p:txBody>
              <a:bodyPr wrap="none" rtlCol="0">
                <a:spAutoFit/>
              </a:bodyPr>
              <a:lstStyle/>
              <a:p>
                <a:r>
                  <a:rPr lang="en-US" sz="1400" dirty="0" err="1"/>
                  <a:t>XGBoost</a:t>
                </a:r>
                <a:endParaRPr lang="en-US" sz="1400" dirty="0"/>
              </a:p>
            </p:txBody>
          </p:sp>
        </p:grpSp>
        <p:sp>
          <p:nvSpPr>
            <p:cNvPr id="11" name="TextBox 10"/>
            <p:cNvSpPr txBox="1"/>
            <p:nvPr/>
          </p:nvSpPr>
          <p:spPr>
            <a:xfrm>
              <a:off x="3061667" y="3867540"/>
              <a:ext cx="3948517" cy="400110"/>
            </a:xfrm>
            <a:prstGeom prst="rect">
              <a:avLst/>
            </a:prstGeom>
            <a:noFill/>
          </p:spPr>
          <p:txBody>
            <a:bodyPr wrap="none" rtlCol="0">
              <a:spAutoFit/>
            </a:bodyPr>
            <a:lstStyle/>
            <a:p>
              <a:r>
                <a:rPr lang="en-US" sz="2000" dirty="0">
                  <a:solidFill>
                    <a:schemeClr val="bg1"/>
                  </a:solidFill>
                </a:rPr>
                <a:t>Deep Learning: you’re all rubbish</a:t>
              </a:r>
            </a:p>
          </p:txBody>
        </p:sp>
      </p:grpSp>
      <p:sp>
        <p:nvSpPr>
          <p:cNvPr id="19" name="TextBox 18"/>
          <p:cNvSpPr txBox="1"/>
          <p:nvPr/>
        </p:nvSpPr>
        <p:spPr>
          <a:xfrm>
            <a:off x="496133" y="5343599"/>
            <a:ext cx="7748275" cy="461665"/>
          </a:xfrm>
          <a:prstGeom prst="rect">
            <a:avLst/>
          </a:prstGeom>
          <a:noFill/>
        </p:spPr>
        <p:txBody>
          <a:bodyPr wrap="none" rtlCol="0">
            <a:spAutoFit/>
          </a:bodyPr>
          <a:lstStyle/>
          <a:p>
            <a:r>
              <a:rPr lang="en-US" dirty="0"/>
              <a:t>Though Deep Learning is very power, it has </a:t>
            </a:r>
            <a:r>
              <a:rPr lang="en-US" b="1" dirty="0">
                <a:solidFill>
                  <a:srgbClr val="0070C0"/>
                </a:solidFill>
              </a:rPr>
              <a:t>limitations</a:t>
            </a:r>
          </a:p>
        </p:txBody>
      </p:sp>
    </p:spTree>
    <p:extLst>
      <p:ext uri="{BB962C8B-B14F-4D97-AF65-F5344CB8AC3E}">
        <p14:creationId xmlns:p14="http://schemas.microsoft.com/office/powerpoint/2010/main" val="31560506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Learning requires many Data </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95536" y="4581128"/>
            <a:ext cx="7847657" cy="1569660"/>
          </a:xfrm>
          <a:prstGeom prst="rect">
            <a:avLst/>
          </a:prstGeom>
          <a:noFill/>
        </p:spPr>
        <p:txBody>
          <a:bodyPr wrap="square" rtlCol="0">
            <a:spAutoFit/>
          </a:bodyPr>
          <a:lstStyle/>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Not human-like reasoning (cannot 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百理明 </a:t>
            </a:r>
            <a:r>
              <a:rPr lang="en-US" altLang="zh-TW" sz="1600" dirty="0"/>
              <a:t>-&gt;</a:t>
            </a:r>
            <a:r>
              <a:rPr lang="en-US" altLang="zh-TW" sz="1600" b="1" dirty="0">
                <a:solidFill>
                  <a:srgbClr val="00B050"/>
                </a:solidFill>
              </a:rPr>
              <a:t> </a:t>
            </a:r>
            <a:r>
              <a:rPr lang="en-US" sz="1600" dirty="0"/>
              <a:t>need to see many </a:t>
            </a:r>
            <a:r>
              <a:rPr lang="en-US" sz="1600" b="1" dirty="0">
                <a:solidFill>
                  <a:srgbClr val="00B050"/>
                </a:solidFill>
              </a:rPr>
              <a:t>variations</a:t>
            </a:r>
            <a:r>
              <a:rPr lang="en-US" altLang="zh-TW" sz="1600" dirty="0"/>
              <a:t>)</a:t>
            </a:r>
            <a:r>
              <a:rPr lang="en-US" sz="1600" dirty="0"/>
              <a:t>. It’s just a very good “mapper” (mapping input to output)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Because of that, it needs </a:t>
            </a:r>
            <a:r>
              <a:rPr lang="en-US" sz="1600" b="1" dirty="0">
                <a:solidFill>
                  <a:srgbClr val="0070C0"/>
                </a:solidFill>
              </a:rPr>
              <a:t>a lot of data </a:t>
            </a:r>
            <a:r>
              <a:rPr lang="en-US" sz="1600" dirty="0"/>
              <a:t>to learn </a:t>
            </a:r>
            <a:r>
              <a:rPr lang="en-US" sz="1600" b="1" dirty="0">
                <a:solidFill>
                  <a:srgbClr val="0070C0"/>
                </a:solidFill>
              </a:rPr>
              <a:t>a specific task </a:t>
            </a:r>
            <a:r>
              <a:rPr lang="en-US" sz="1600" b="1" dirty="0">
                <a:solidFill>
                  <a:srgbClr val="00B050"/>
                </a:solidFill>
              </a:rPr>
              <a:t>(compare this to how a people learn to cross the road) </a:t>
            </a:r>
          </a:p>
        </p:txBody>
      </p:sp>
      <p:sp>
        <p:nvSpPr>
          <p:cNvPr id="2" name="AutoShape 2" descr="æè¦é æçä¿è¦éçåçæå°çµ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5652120" y="2492896"/>
            <a:ext cx="3168352" cy="1200329"/>
          </a:xfrm>
          <a:prstGeom prst="rect">
            <a:avLst/>
          </a:prstGeom>
          <a:noFill/>
        </p:spPr>
        <p:txBody>
          <a:bodyPr wrap="square" rtlCol="0">
            <a:spAutoFit/>
          </a:bodyPr>
          <a:lstStyle/>
          <a:p>
            <a:r>
              <a:rPr lang="en-US" dirty="0"/>
              <a:t>Deep Learning has seen the data, it really has seen the data </a:t>
            </a:r>
          </a:p>
        </p:txBody>
      </p:sp>
      <p:grpSp>
        <p:nvGrpSpPr>
          <p:cNvPr id="11" name="Group 10"/>
          <p:cNvGrpSpPr/>
          <p:nvPr/>
        </p:nvGrpSpPr>
        <p:grpSpPr>
          <a:xfrm>
            <a:off x="524307" y="1749877"/>
            <a:ext cx="5099213" cy="2831251"/>
            <a:chOff x="524307" y="1749877"/>
            <a:chExt cx="5099213" cy="2831251"/>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7" y="1749877"/>
              <a:ext cx="5055805" cy="2831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694513" y="3646765"/>
              <a:ext cx="2929007" cy="646331"/>
            </a:xfrm>
            <a:prstGeom prst="rect">
              <a:avLst/>
            </a:prstGeom>
            <a:noFill/>
          </p:spPr>
          <p:txBody>
            <a:bodyPr wrap="none" rtlCol="0">
              <a:spAutoFit/>
            </a:bodyPr>
            <a:lstStyle/>
            <a:p>
              <a:r>
                <a:rPr lang="en-US" sz="1800" dirty="0">
                  <a:solidFill>
                    <a:schemeClr val="bg1"/>
                  </a:solidFill>
                </a:rPr>
                <a:t>I’ve seen Steve Jobs,</a:t>
              </a:r>
            </a:p>
            <a:p>
              <a:r>
                <a:rPr lang="en-US" sz="1800" dirty="0">
                  <a:solidFill>
                    <a:schemeClr val="bg1"/>
                  </a:solidFill>
                </a:rPr>
                <a:t>I’ve really send Steve Jobs</a:t>
              </a:r>
            </a:p>
          </p:txBody>
        </p:sp>
      </p:grpSp>
    </p:spTree>
    <p:extLst>
      <p:ext uri="{BB962C8B-B14F-4D97-AF65-F5344CB8AC3E}">
        <p14:creationId xmlns:p14="http://schemas.microsoft.com/office/powerpoint/2010/main" val="33334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err="1"/>
              <a:t>Telsa</a:t>
            </a:r>
            <a:r>
              <a:rPr lang="en-US" dirty="0"/>
              <a:t> Self Driving Car</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Based on “Building the Software 2.0 Stack – by Andrej </a:t>
            </a:r>
            <a:r>
              <a:rPr lang="en-US" sz="1600" dirty="0" err="1">
                <a:hlinkClick r:id="rId2"/>
              </a:rPr>
              <a:t>Karpathy</a:t>
            </a:r>
            <a:r>
              <a:rPr lang="en-US" sz="1600" dirty="0">
                <a:hlinkClick r:id="rId2"/>
              </a:rPr>
              <a:t>, May 10, 2018</a:t>
            </a:r>
            <a:r>
              <a:rPr lang="en-US" sz="1600" dirty="0"/>
              <a:t> (page 51 – 75)</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51878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a:t>
            </a:r>
            <a:r>
              <a:rPr lang="en-US" dirty="0" smtClean="0"/>
              <a:t>Bias</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1969770"/>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Racial Bias and Gender Bias Examples in AI systems</a:t>
            </a:r>
            <a:endParaRPr lang="en-US" sz="1600" dirty="0"/>
          </a:p>
          <a:p>
            <a:pPr marL="342900" indent="-342900">
              <a:buFont typeface="Arial" panose="020B0604020202020204" pitchFamily="34" charset="0"/>
              <a:buChar char="•"/>
            </a:pPr>
            <a:r>
              <a:rPr lang="en-US" sz="1600" dirty="0">
                <a:hlinkClick r:id="rId3"/>
              </a:rPr>
              <a:t>Lawmakers Can't Ignore Facial Recognition's Bias Anymore</a:t>
            </a:r>
            <a:endParaRPr lang="en-US" sz="1600" dirty="0"/>
          </a:p>
          <a:p>
            <a:pPr marL="342900" indent="-342900">
              <a:buFont typeface="Arial" panose="020B0604020202020204" pitchFamily="34" charset="0"/>
              <a:buChar char="•"/>
            </a:pPr>
            <a:endParaRPr lang="en-US" sz="1600" dirty="0"/>
          </a:p>
          <a:p>
            <a:r>
              <a:rPr lang="en-US" sz="1400" dirty="0"/>
              <a:t>Cancer spotting AI image recognition is only </a:t>
            </a:r>
            <a:r>
              <a:rPr lang="en-US" sz="1400" b="1" dirty="0">
                <a:solidFill>
                  <a:srgbClr val="0070C0"/>
                </a:solidFill>
              </a:rPr>
              <a:t>trained on fair-skinned people</a:t>
            </a:r>
            <a:r>
              <a:rPr lang="en-US" sz="1400" dirty="0"/>
              <a:t>. They worked more effectively on male vs. female, and on lighter vs. darker skin. The “</a:t>
            </a:r>
            <a:r>
              <a:rPr lang="en-US" sz="1400" i="1" dirty="0">
                <a:solidFill>
                  <a:srgbClr val="0070C0"/>
                </a:solidFill>
              </a:rPr>
              <a:t>error rates were as low as 1% on males and as high as 35% on dark females.</a:t>
            </a:r>
            <a:r>
              <a:rPr lang="en-US" sz="1400" dirty="0"/>
              <a:t>”</a:t>
            </a:r>
          </a:p>
          <a:p>
            <a:endParaRPr lang="en-US" sz="1600" dirty="0"/>
          </a:p>
          <a:p>
            <a:endParaRPr lang="en-US" sz="1600" dirty="0"/>
          </a:p>
        </p:txBody>
      </p:sp>
      <p:pic>
        <p:nvPicPr>
          <p:cNvPr id="2" name="Picture 2" descr="https://cdn.ttgtmedia.com/rms/onlineImages/bi_ezine-how_ai_systems_amplify_bias.png"/>
          <p:cNvPicPr>
            <a:picLocks noChangeAspect="1" noChangeArrowheads="1"/>
          </p:cNvPicPr>
          <p:nvPr/>
        </p:nvPicPr>
        <p:blipFill rotWithShape="1">
          <a:blip r:embed="rId4">
            <a:extLst>
              <a:ext uri="{28A0092B-C50C-407E-A947-70E740481C1C}">
                <a14:useLocalDpi xmlns:a14="http://schemas.microsoft.com/office/drawing/2010/main" val="0"/>
              </a:ext>
            </a:extLst>
          </a:blip>
          <a:srcRect l="7486" t="12037" r="7681" b="25333"/>
          <a:stretch/>
        </p:blipFill>
        <p:spPr bwMode="auto">
          <a:xfrm>
            <a:off x="1475656" y="3212976"/>
            <a:ext cx="5871567" cy="304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17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Algorithmic </a:t>
            </a:r>
            <a:r>
              <a:rPr lang="en-US" dirty="0" smtClean="0"/>
              <a:t>Biased</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619672" y="1802269"/>
            <a:ext cx="5616017" cy="461665"/>
          </a:xfrm>
          <a:prstGeom prst="rect">
            <a:avLst/>
          </a:prstGeom>
          <a:noFill/>
        </p:spPr>
        <p:txBody>
          <a:bodyPr wrap="square" rtlCol="0">
            <a:spAutoFit/>
          </a:bodyPr>
          <a:lstStyle/>
          <a:p>
            <a:r>
              <a:rPr lang="en-US" dirty="0" smtClean="0"/>
              <a:t>Save your girlfriend or your mum first ? </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405838121"/>
              </p:ext>
            </p:extLst>
          </p:nvPr>
        </p:nvGraphicFramePr>
        <p:xfrm>
          <a:off x="1115616" y="2492896"/>
          <a:ext cx="3103620" cy="3634884"/>
        </p:xfrm>
        <a:graphic>
          <a:graphicData uri="http://schemas.openxmlformats.org/presentationml/2006/ole">
            <mc:AlternateContent xmlns:mc="http://schemas.openxmlformats.org/markup-compatibility/2006">
              <mc:Choice xmlns:v="urn:schemas-microsoft-com:vml" Requires="v">
                <p:oleObj spid="_x0000_s1080" r:id="rId3" imgW="3403080" imgH="3987000" progId="">
                  <p:embed/>
                </p:oleObj>
              </mc:Choice>
              <mc:Fallback>
                <p:oleObj r:id="rId3" imgW="3403080" imgH="3987000" progId="">
                  <p:embed/>
                  <p:pic>
                    <p:nvPicPr>
                      <p:cNvPr id="0" name=""/>
                      <p:cNvPicPr/>
                      <p:nvPr/>
                    </p:nvPicPr>
                    <p:blipFill>
                      <a:blip r:embed="rId4"/>
                      <a:stretch>
                        <a:fillRect/>
                      </a:stretch>
                    </p:blipFill>
                    <p:spPr>
                      <a:xfrm>
                        <a:off x="1115616" y="2492896"/>
                        <a:ext cx="3103620" cy="3634884"/>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861513210"/>
              </p:ext>
            </p:extLst>
          </p:nvPr>
        </p:nvGraphicFramePr>
        <p:xfrm>
          <a:off x="4539071" y="2492896"/>
          <a:ext cx="3103620" cy="3634884"/>
        </p:xfrm>
        <a:graphic>
          <a:graphicData uri="http://schemas.openxmlformats.org/presentationml/2006/ole">
            <mc:AlternateContent xmlns:mc="http://schemas.openxmlformats.org/markup-compatibility/2006">
              <mc:Choice xmlns:v="urn:schemas-microsoft-com:vml" Requires="v">
                <p:oleObj spid="_x0000_s1081" r:id="rId5" imgW="3403080" imgH="3987000" progId="">
                  <p:embed/>
                </p:oleObj>
              </mc:Choice>
              <mc:Fallback>
                <p:oleObj r:id="rId5" imgW="3403080" imgH="3987000" progId="">
                  <p:embed/>
                  <p:pic>
                    <p:nvPicPr>
                      <p:cNvPr id="7" name="Object 6"/>
                      <p:cNvPicPr/>
                      <p:nvPr/>
                    </p:nvPicPr>
                    <p:blipFill>
                      <a:blip r:embed="rId4"/>
                      <a:stretch>
                        <a:fillRect/>
                      </a:stretch>
                    </p:blipFill>
                    <p:spPr>
                      <a:xfrm>
                        <a:off x="4539071" y="2492896"/>
                        <a:ext cx="3103620" cy="3634884"/>
                      </a:xfrm>
                      <a:prstGeom prst="rect">
                        <a:avLst/>
                      </a:prstGeom>
                    </p:spPr>
                  </p:pic>
                </p:oleObj>
              </mc:Fallback>
            </mc:AlternateContent>
          </a:graphicData>
        </a:graphic>
      </p:graphicFrame>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366072">
            <a:off x="5225383" y="2812963"/>
            <a:ext cx="1035510" cy="1318468"/>
          </a:xfrm>
          <a:prstGeom prst="rect">
            <a:avLst/>
          </a:prstGeom>
        </p:spPr>
      </p:pic>
    </p:spTree>
    <p:extLst>
      <p:ext uri="{BB962C8B-B14F-4D97-AF65-F5344CB8AC3E}">
        <p14:creationId xmlns:p14="http://schemas.microsoft.com/office/powerpoint/2010/main" val="247525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Algorithmic </a:t>
            </a:r>
            <a:r>
              <a:rPr lang="en-US" dirty="0" smtClean="0"/>
              <a:t>Biased – Self 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p:txBody>
      </p:sp>
      <p:sp>
        <p:nvSpPr>
          <p:cNvPr id="2" name="TextBox 1"/>
          <p:cNvSpPr txBox="1"/>
          <p:nvPr/>
        </p:nvSpPr>
        <p:spPr>
          <a:xfrm>
            <a:off x="539552" y="1700808"/>
            <a:ext cx="7560840" cy="3970318"/>
          </a:xfrm>
          <a:prstGeom prst="rect">
            <a:avLst/>
          </a:prstGeom>
          <a:noFill/>
        </p:spPr>
        <p:txBody>
          <a:bodyPr wrap="square" rtlCol="0">
            <a:spAutoFit/>
          </a:bodyPr>
          <a:lstStyle/>
          <a:p>
            <a:r>
              <a:rPr lang="en-US" sz="1800" b="1" u="sng" dirty="0"/>
              <a:t>Challenges</a:t>
            </a:r>
            <a:r>
              <a:rPr lang="en-US" sz="1800" dirty="0"/>
              <a:t/>
            </a:r>
            <a:br>
              <a:rPr lang="en-US" sz="1800" dirty="0"/>
            </a:br>
            <a:endParaRPr lang="en-US" sz="1800" dirty="0"/>
          </a:p>
          <a:p>
            <a:pPr marL="742950" lvl="1" indent="-285750">
              <a:buFont typeface="Arial" panose="020B0604020202020204" pitchFamily="34" charset="0"/>
              <a:buChar char="•"/>
            </a:pPr>
            <a:r>
              <a:rPr lang="en-US" sz="1800" dirty="0" smtClean="0">
                <a:hlinkClick r:id="rId2"/>
              </a:rPr>
              <a:t>Should </a:t>
            </a:r>
            <a:r>
              <a:rPr lang="en-US" sz="1800" dirty="0">
                <a:hlinkClick r:id="rId2"/>
              </a:rPr>
              <a:t>a self-driving car kill the baby or the grandma?</a:t>
            </a:r>
            <a:endParaRPr lang="en-US" sz="1800" dirty="0"/>
          </a:p>
          <a:p>
            <a:pPr marL="742950" lvl="1" indent="-285750">
              <a:buFont typeface="Arial" panose="020B0604020202020204" pitchFamily="34" charset="0"/>
              <a:buChar char="•"/>
            </a:pPr>
            <a:r>
              <a:rPr lang="en-US" sz="1800" dirty="0">
                <a:hlinkClick r:id="rId3"/>
              </a:rPr>
              <a:t>Driverless Cars Will Have to Break the Law</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Responsibility</a:t>
            </a:r>
            <a:r>
              <a:rPr lang="en-US" sz="1800" dirty="0"/>
              <a:t>: in case of breaking the law, who should go to jail (the car owner or the car company)</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Less tolerant </a:t>
            </a:r>
            <a:r>
              <a:rPr lang="en-US" sz="1800" dirty="0"/>
              <a:t>on machine than human</a:t>
            </a:r>
          </a:p>
          <a:p>
            <a:pPr marL="742950" lvl="1" indent="-285750">
              <a:buFont typeface="Arial" panose="020B0604020202020204" pitchFamily="34" charset="0"/>
              <a:buChar char="•"/>
            </a:pPr>
            <a:r>
              <a:rPr lang="en-US" sz="1800" b="1" dirty="0"/>
              <a:t>2019:</a:t>
            </a:r>
            <a:r>
              <a:rPr lang="en-US" sz="1800" dirty="0"/>
              <a:t> </a:t>
            </a:r>
            <a:r>
              <a:rPr lang="en-US" sz="1800" dirty="0" err="1"/>
              <a:t>Fanlan</a:t>
            </a:r>
            <a:r>
              <a:rPr lang="en-US" sz="1800" dirty="0"/>
              <a:t> bus incident</a:t>
            </a:r>
          </a:p>
          <a:p>
            <a:pPr marL="742950" lvl="1" indent="-285750">
              <a:buFont typeface="Arial" panose="020B0604020202020204" pitchFamily="34" charset="0"/>
              <a:buChar char="•"/>
            </a:pPr>
            <a:r>
              <a:rPr lang="en-US" sz="1800" b="1" dirty="0"/>
              <a:t>2017:</a:t>
            </a:r>
            <a:r>
              <a:rPr lang="en-US" sz="1800" dirty="0"/>
              <a:t> </a:t>
            </a:r>
            <a:r>
              <a:rPr lang="en-US" sz="1800" dirty="0" err="1"/>
              <a:t>Taipo</a:t>
            </a:r>
            <a:r>
              <a:rPr lang="en-US" sz="1800" dirty="0"/>
              <a:t> road incidents </a:t>
            </a:r>
          </a:p>
          <a:p>
            <a:r>
              <a:rPr lang="en-US" sz="1800" dirty="0"/>
              <a:t/>
            </a:r>
            <a:br>
              <a:rPr lang="en-US" sz="1800" dirty="0"/>
            </a:br>
            <a:endParaRPr lang="en-US" sz="1800" dirty="0"/>
          </a:p>
        </p:txBody>
      </p:sp>
      <p:pic>
        <p:nvPicPr>
          <p:cNvPr id="2050" name="Picture 2" descr="https://cdn.technologyreview.com/i/images/m.i.tsmartcarchoicescolo01.jpg?sw=1272&amp;cx=0&amp;cy=0&amp;cw=2760&amp;ch=17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048" y="3573016"/>
            <a:ext cx="3674923" cy="226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136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Reinforcement Learning</a:t>
            </a:r>
          </a:p>
        </p:txBody>
      </p:sp>
      <p:sp>
        <p:nvSpPr>
          <p:cNvPr id="7" name="Content Placeholder 1"/>
          <p:cNvSpPr txBox="1">
            <a:spLocks/>
          </p:cNvSpPr>
          <p:nvPr/>
        </p:nvSpPr>
        <p:spPr>
          <a:xfrm>
            <a:off x="179512" y="1988840"/>
            <a:ext cx="504056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Software agents to 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a:solidFill>
                  <a:srgbClr val="0070C0"/>
                </a:solidFill>
              </a:rPr>
              <a:t>reward </a:t>
            </a:r>
            <a:r>
              <a:rPr lang="en-US" sz="1600" dirty="0"/>
              <a:t>to achieve the </a:t>
            </a:r>
            <a:r>
              <a:rPr lang="en-US" sz="1600" b="1" dirty="0">
                <a:solidFill>
                  <a:srgbClr val="0070C0"/>
                </a:solidFill>
              </a:rPr>
              <a:t>objective</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The feedback (rewards or punishments) can be </a:t>
            </a:r>
            <a:r>
              <a:rPr lang="en-US" sz="1600" b="1" dirty="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a:t>: should the algorithm explore new alternative actions that may maximize the final reward, or stick to the established one that maximizes the immediate reward.</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r>
              <a:rPr lang="en-US" sz="1600" dirty="0"/>
              <a:t>	</a:t>
            </a:r>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102" y="2018001"/>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495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Algorithmic Biased – Self Driving Car</a:t>
            </a:r>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p:txBody>
      </p:sp>
      <p:grpSp>
        <p:nvGrpSpPr>
          <p:cNvPr id="10" name="Group 9"/>
          <p:cNvGrpSpPr/>
          <p:nvPr/>
        </p:nvGrpSpPr>
        <p:grpSpPr>
          <a:xfrm>
            <a:off x="971599" y="1772816"/>
            <a:ext cx="6768753" cy="3888432"/>
            <a:chOff x="375657" y="1916832"/>
            <a:chExt cx="6768753" cy="3888432"/>
          </a:xfrm>
        </p:grpSpPr>
        <p:pic>
          <p:nvPicPr>
            <p:cNvPr id="6" name="Picture 2" descr="No photo description available."/>
            <p:cNvPicPr>
              <a:picLocks noChangeAspect="1" noChangeArrowheads="1"/>
            </p:cNvPicPr>
            <p:nvPr/>
          </p:nvPicPr>
          <p:blipFill rotWithShape="1">
            <a:blip r:embed="rId2">
              <a:extLst>
                <a:ext uri="{28A0092B-C50C-407E-A947-70E740481C1C}">
                  <a14:useLocalDpi xmlns:a14="http://schemas.microsoft.com/office/drawing/2010/main" val="0"/>
                </a:ext>
              </a:extLst>
            </a:blip>
            <a:srcRect l="10845" t="13202" r="15053" b="11200"/>
            <a:stretch/>
          </p:blipFill>
          <p:spPr bwMode="auto">
            <a:xfrm>
              <a:off x="375657" y="1916832"/>
              <a:ext cx="6768753" cy="38884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56835" y="4437112"/>
              <a:ext cx="2952328" cy="1323439"/>
            </a:xfrm>
            <a:prstGeom prst="rect">
              <a:avLst/>
            </a:prstGeom>
            <a:noFill/>
          </p:spPr>
          <p:txBody>
            <a:bodyPr wrap="square" rtlCol="0">
              <a:spAutoFit/>
            </a:bodyPr>
            <a:lstStyle/>
            <a:p>
              <a:r>
                <a:rPr lang="zh-TW" altLang="en-US" sz="2000" dirty="0">
                  <a:solidFill>
                    <a:schemeClr val="bg1"/>
                  </a:solidFill>
                </a:rPr>
                <a:t>你話三年</a:t>
              </a:r>
              <a:r>
                <a:rPr lang="zh-TW" altLang="en-US" sz="2000" dirty="0" smtClean="0">
                  <a:solidFill>
                    <a:schemeClr val="bg1"/>
                  </a:solidFill>
                </a:rPr>
                <a:t>。</a:t>
              </a:r>
              <a:r>
                <a:rPr lang="en-US" altLang="zh-TW" sz="2000" dirty="0" smtClean="0">
                  <a:solidFill>
                    <a:schemeClr val="bg1"/>
                  </a:solidFill>
                </a:rPr>
                <a:t/>
              </a:r>
              <a:br>
                <a:rPr lang="en-US" altLang="zh-TW" sz="2000" dirty="0" smtClean="0">
                  <a:solidFill>
                    <a:schemeClr val="bg1"/>
                  </a:solidFill>
                </a:rPr>
              </a:br>
              <a:r>
                <a:rPr lang="zh-TW" altLang="en-US" sz="2000" dirty="0" smtClean="0">
                  <a:solidFill>
                    <a:schemeClr val="bg1"/>
                  </a:solidFill>
                </a:rPr>
                <a:t>三</a:t>
              </a:r>
              <a:r>
                <a:rPr lang="zh-TW" altLang="en-US" sz="2000" dirty="0">
                  <a:solidFill>
                    <a:schemeClr val="bg1"/>
                  </a:solidFill>
                </a:rPr>
                <a:t>年之後又三年</a:t>
              </a:r>
              <a:r>
                <a:rPr lang="zh-TW" altLang="en-US" sz="2000" dirty="0" smtClean="0">
                  <a:solidFill>
                    <a:schemeClr val="bg1"/>
                  </a:solidFill>
                </a:rPr>
                <a:t>，</a:t>
              </a:r>
              <a:r>
                <a:rPr lang="en-US" altLang="zh-TW" sz="2000" dirty="0" smtClean="0">
                  <a:solidFill>
                    <a:schemeClr val="bg1"/>
                  </a:solidFill>
                </a:rPr>
                <a:t/>
              </a:r>
              <a:br>
                <a:rPr lang="en-US" altLang="zh-TW" sz="2000" dirty="0" smtClean="0">
                  <a:solidFill>
                    <a:schemeClr val="bg1"/>
                  </a:solidFill>
                </a:rPr>
              </a:br>
              <a:r>
                <a:rPr lang="zh-TW" altLang="en-US" sz="2000" dirty="0" smtClean="0">
                  <a:solidFill>
                    <a:schemeClr val="bg1"/>
                  </a:solidFill>
                </a:rPr>
                <a:t>三</a:t>
              </a:r>
              <a:r>
                <a:rPr lang="zh-TW" altLang="en-US" sz="2000" dirty="0">
                  <a:solidFill>
                    <a:schemeClr val="bg1"/>
                  </a:solidFill>
                </a:rPr>
                <a:t>年之後又三年</a:t>
              </a:r>
              <a:r>
                <a:rPr lang="zh-TW" altLang="en-US" sz="2000" dirty="0" smtClean="0">
                  <a:solidFill>
                    <a:schemeClr val="bg1"/>
                  </a:solidFill>
                </a:rPr>
                <a:t>！</a:t>
              </a:r>
              <a:r>
                <a:rPr lang="en-US" altLang="zh-TW" sz="2000" dirty="0" smtClean="0">
                  <a:solidFill>
                    <a:schemeClr val="bg1"/>
                  </a:solidFill>
                </a:rPr>
                <a:t/>
              </a:r>
              <a:br>
                <a:rPr lang="en-US" altLang="zh-TW" sz="2000" dirty="0" smtClean="0">
                  <a:solidFill>
                    <a:schemeClr val="bg1"/>
                  </a:solidFill>
                </a:rPr>
              </a:br>
              <a:r>
                <a:rPr lang="zh-TW" altLang="en-US" sz="2000" dirty="0" smtClean="0">
                  <a:solidFill>
                    <a:schemeClr val="bg1"/>
                  </a:solidFill>
                </a:rPr>
                <a:t>十</a:t>
              </a:r>
              <a:r>
                <a:rPr lang="zh-TW" altLang="en-US" sz="2000" dirty="0">
                  <a:solidFill>
                    <a:schemeClr val="bg1"/>
                  </a:solidFill>
                </a:rPr>
                <a:t>年都嚟緊頭啦老細！</a:t>
              </a:r>
              <a:endParaRPr lang="en-US" sz="2000" dirty="0">
                <a:solidFill>
                  <a:schemeClr val="bg1"/>
                </a:solidFill>
              </a:endParaRPr>
            </a:p>
          </p:txBody>
        </p:sp>
        <p:sp>
          <p:nvSpPr>
            <p:cNvPr id="9" name="TextBox 8"/>
            <p:cNvSpPr txBox="1"/>
            <p:nvPr/>
          </p:nvSpPr>
          <p:spPr>
            <a:xfrm>
              <a:off x="1714846" y="1988840"/>
              <a:ext cx="1200970" cy="584775"/>
            </a:xfrm>
            <a:prstGeom prst="rect">
              <a:avLst/>
            </a:prstGeom>
            <a:noFill/>
          </p:spPr>
          <p:txBody>
            <a:bodyPr wrap="none" rtlCol="0">
              <a:spAutoFit/>
            </a:bodyPr>
            <a:lstStyle/>
            <a:p>
              <a:r>
                <a:rPr lang="en-US" sz="3200" b="1" dirty="0" smtClean="0">
                  <a:solidFill>
                    <a:schemeClr val="bg1"/>
                  </a:solidFill>
                </a:rPr>
                <a:t>Tesla</a:t>
              </a:r>
              <a:endParaRPr lang="en-US" sz="3200" b="1" dirty="0">
                <a:solidFill>
                  <a:schemeClr val="bg1"/>
                </a:solidFill>
              </a:endParaRPr>
            </a:p>
          </p:txBody>
        </p:sp>
        <p:sp>
          <p:nvSpPr>
            <p:cNvPr id="11" name="TextBox 10"/>
            <p:cNvSpPr txBox="1"/>
            <p:nvPr/>
          </p:nvSpPr>
          <p:spPr>
            <a:xfrm>
              <a:off x="3923928" y="1991742"/>
              <a:ext cx="2484976" cy="1077218"/>
            </a:xfrm>
            <a:prstGeom prst="rect">
              <a:avLst/>
            </a:prstGeom>
            <a:noFill/>
          </p:spPr>
          <p:txBody>
            <a:bodyPr wrap="none" rtlCol="0">
              <a:spAutoFit/>
            </a:bodyPr>
            <a:lstStyle/>
            <a:p>
              <a:pPr algn="ctr"/>
              <a:r>
                <a:rPr lang="en-US" sz="3200" b="1" dirty="0" smtClean="0">
                  <a:solidFill>
                    <a:schemeClr val="bg1"/>
                  </a:solidFill>
                </a:rPr>
                <a:t>Self-Driving</a:t>
              </a:r>
              <a:br>
                <a:rPr lang="en-US" sz="3200" b="1" dirty="0" smtClean="0">
                  <a:solidFill>
                    <a:schemeClr val="bg1"/>
                  </a:solidFill>
                </a:rPr>
              </a:br>
              <a:r>
                <a:rPr lang="en-US" sz="3200" b="1" dirty="0" smtClean="0">
                  <a:solidFill>
                    <a:schemeClr val="bg1"/>
                  </a:solidFill>
                </a:rPr>
                <a:t>Car</a:t>
              </a:r>
              <a:endParaRPr lang="en-US" sz="3200" b="1" dirty="0">
                <a:solidFill>
                  <a:schemeClr val="bg1"/>
                </a:solidFill>
              </a:endParaRPr>
            </a:p>
          </p:txBody>
        </p:sp>
        <p:sp>
          <p:nvSpPr>
            <p:cNvPr id="12" name="TextBox 11"/>
            <p:cNvSpPr txBox="1"/>
            <p:nvPr/>
          </p:nvSpPr>
          <p:spPr>
            <a:xfrm>
              <a:off x="683568" y="4437112"/>
              <a:ext cx="2952328" cy="1323439"/>
            </a:xfrm>
            <a:prstGeom prst="rect">
              <a:avLst/>
            </a:prstGeom>
            <a:noFill/>
          </p:spPr>
          <p:txBody>
            <a:bodyPr wrap="square" rtlCol="0">
              <a:spAutoFit/>
            </a:bodyPr>
            <a:lstStyle/>
            <a:p>
              <a:r>
                <a:rPr lang="en-US" altLang="zh-TW" sz="2000" dirty="0" smtClean="0">
                  <a:solidFill>
                    <a:schemeClr val="bg1"/>
                  </a:solidFill>
                </a:rPr>
                <a:t>Three years </a:t>
              </a:r>
              <a:br>
                <a:rPr lang="en-US" altLang="zh-TW" sz="2000" dirty="0" smtClean="0">
                  <a:solidFill>
                    <a:schemeClr val="bg1"/>
                  </a:solidFill>
                </a:rPr>
              </a:br>
              <a:r>
                <a:rPr lang="en-US" altLang="zh-TW" sz="2000" dirty="0" smtClean="0">
                  <a:solidFill>
                    <a:schemeClr val="bg1"/>
                  </a:solidFill>
                </a:rPr>
                <a:t>after three years, </a:t>
              </a:r>
              <a:br>
                <a:rPr lang="en-US" altLang="zh-TW" sz="2000" dirty="0" smtClean="0">
                  <a:solidFill>
                    <a:schemeClr val="bg1"/>
                  </a:solidFill>
                </a:rPr>
              </a:br>
              <a:r>
                <a:rPr lang="en-US" altLang="zh-TW" sz="2000" dirty="0" smtClean="0">
                  <a:solidFill>
                    <a:schemeClr val="bg1"/>
                  </a:solidFill>
                </a:rPr>
                <a:t>self-driving car </a:t>
              </a:r>
              <a:br>
                <a:rPr lang="en-US" altLang="zh-TW" sz="2000" dirty="0" smtClean="0">
                  <a:solidFill>
                    <a:schemeClr val="bg1"/>
                  </a:solidFill>
                </a:rPr>
              </a:br>
              <a:r>
                <a:rPr lang="en-US" altLang="zh-TW" sz="2000" dirty="0" smtClean="0">
                  <a:solidFill>
                    <a:schemeClr val="bg1"/>
                  </a:solidFill>
                </a:rPr>
                <a:t>is still not popular</a:t>
              </a:r>
              <a:endParaRPr lang="en-US" sz="2000" dirty="0">
                <a:solidFill>
                  <a:schemeClr val="bg1"/>
                </a:solidFill>
              </a:endParaRPr>
            </a:p>
          </p:txBody>
        </p:sp>
      </p:grpSp>
      <p:sp>
        <p:nvSpPr>
          <p:cNvPr id="13" name="TextBox 12"/>
          <p:cNvSpPr txBox="1"/>
          <p:nvPr/>
        </p:nvSpPr>
        <p:spPr>
          <a:xfrm>
            <a:off x="1115616" y="5805264"/>
            <a:ext cx="6409960" cy="461665"/>
          </a:xfrm>
          <a:prstGeom prst="rect">
            <a:avLst/>
          </a:prstGeom>
          <a:noFill/>
        </p:spPr>
        <p:txBody>
          <a:bodyPr wrap="none" rtlCol="0">
            <a:spAutoFit/>
          </a:bodyPr>
          <a:lstStyle/>
          <a:p>
            <a:r>
              <a:rPr lang="en-US" dirty="0" smtClean="0"/>
              <a:t>Driving or trading/investment is more difficult?</a:t>
            </a:r>
            <a:endParaRPr lang="en-US" dirty="0"/>
          </a:p>
        </p:txBody>
      </p:sp>
    </p:spTree>
    <p:extLst>
      <p:ext uri="{BB962C8B-B14F-4D97-AF65-F5344CB8AC3E}">
        <p14:creationId xmlns:p14="http://schemas.microsoft.com/office/powerpoint/2010/main" val="336960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Learning is a Black-Box</a:t>
            </a:r>
          </a:p>
        </p:txBody>
      </p:sp>
      <p:sp>
        <p:nvSpPr>
          <p:cNvPr id="7" name="Content Placeholder 1"/>
          <p:cNvSpPr txBox="1">
            <a:spLocks/>
          </p:cNvSpPr>
          <p:nvPr/>
        </p:nvSpPr>
        <p:spPr>
          <a:xfrm>
            <a:off x="395536" y="1700807"/>
            <a:ext cx="7643614" cy="9361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tend to have a lot of parameters, however, it is </a:t>
            </a:r>
            <a:r>
              <a:rPr lang="en-US" sz="1600" b="1" dirty="0">
                <a:solidFill>
                  <a:srgbClr val="0070C0"/>
                </a:solidFill>
              </a:rPr>
              <a:t>hard to explain </a:t>
            </a:r>
            <a:r>
              <a:rPr lang="en-US" sz="1600" dirty="0"/>
              <a:t>why the model adapt to certain weights. It’s called </a:t>
            </a:r>
            <a:r>
              <a:rPr lang="en-US" sz="1600" b="1" dirty="0">
                <a:solidFill>
                  <a:srgbClr val="0070C0"/>
                </a:solidFill>
              </a:rPr>
              <a:t>black-box model</a:t>
            </a:r>
            <a:endParaRPr lang="en-US" sz="1600" dirty="0"/>
          </a:p>
          <a:p>
            <a:pPr>
              <a:buFont typeface="Arial" panose="020B0604020202020204" pitchFamily="34" charset="0"/>
              <a:buChar char="•"/>
            </a:pPr>
            <a:endParaRPr lang="en-US" sz="1600" dirty="0"/>
          </a:p>
        </p:txBody>
      </p:sp>
      <p:sp>
        <p:nvSpPr>
          <p:cNvPr id="2" name="TextBox 1"/>
          <p:cNvSpPr txBox="1"/>
          <p:nvPr/>
        </p:nvSpPr>
        <p:spPr>
          <a:xfrm rot="21165127">
            <a:off x="4302361" y="3692747"/>
            <a:ext cx="4796207" cy="461665"/>
          </a:xfrm>
          <a:prstGeom prst="rect">
            <a:avLst/>
          </a:prstGeom>
          <a:noFill/>
        </p:spPr>
        <p:txBody>
          <a:bodyPr wrap="square" rtlCol="0">
            <a:spAutoFit/>
          </a:bodyPr>
          <a:lstStyle/>
          <a:p>
            <a:r>
              <a:rPr lang="en-US" dirty="0"/>
              <a:t>Deep Learning Said OK is OK</a:t>
            </a:r>
          </a:p>
        </p:txBody>
      </p:sp>
      <p:grpSp>
        <p:nvGrpSpPr>
          <p:cNvPr id="4" name="Group 3"/>
          <p:cNvGrpSpPr/>
          <p:nvPr/>
        </p:nvGrpSpPr>
        <p:grpSpPr>
          <a:xfrm>
            <a:off x="899592" y="2780928"/>
            <a:ext cx="3312368" cy="3113835"/>
            <a:chOff x="899592" y="2780928"/>
            <a:chExt cx="3312368" cy="3113835"/>
          </a:xfrm>
        </p:grpSpPr>
        <p:pic>
          <p:nvPicPr>
            <p:cNvPr id="2050" name="Picture 2" descr="æè©±okå°±o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80928"/>
              <a:ext cx="3312368" cy="3113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21165127">
              <a:off x="1567441" y="3692746"/>
              <a:ext cx="2339127" cy="461665"/>
            </a:xfrm>
            <a:prstGeom prst="rect">
              <a:avLst/>
            </a:prstGeom>
            <a:noFill/>
          </p:spPr>
          <p:txBody>
            <a:bodyPr wrap="square" rtlCol="0">
              <a:spAutoFit/>
            </a:bodyPr>
            <a:lstStyle/>
            <a:p>
              <a:r>
                <a:rPr lang="en-US" dirty="0">
                  <a:solidFill>
                    <a:schemeClr val="bg1"/>
                  </a:solidFill>
                </a:rPr>
                <a:t>I said OK is OK</a:t>
              </a:r>
            </a:p>
          </p:txBody>
        </p:sp>
      </p:grpSp>
    </p:spTree>
    <p:extLst>
      <p:ext uri="{BB962C8B-B14F-4D97-AF65-F5344CB8AC3E}">
        <p14:creationId xmlns:p14="http://schemas.microsoft.com/office/powerpoint/2010/main" val="93747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Learning is a Black-Box</a:t>
            </a:r>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Hard to explain the decision. Other models (decision trees) is easier to explain and interpret </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pic>
        <p:nvPicPr>
          <p:cNvPr id="1026" name="Picture 2" descr="https://cdn-images-1.medium.com/max/1600/1*74HBY44aMX3nEDVwyFKlx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29" r="2022"/>
          <a:stretch/>
        </p:blipFill>
        <p:spPr bwMode="auto">
          <a:xfrm>
            <a:off x="855017" y="2564904"/>
            <a:ext cx="6724651"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6117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AI</a:t>
            </a:r>
          </a:p>
        </p:txBody>
      </p:sp>
      <p:sp>
        <p:nvSpPr>
          <p:cNvPr id="7" name="Content Placeholder 1"/>
          <p:cNvSpPr txBox="1">
            <a:spLocks/>
          </p:cNvSpPr>
          <p:nvPr/>
        </p:nvSpPr>
        <p:spPr>
          <a:xfrm>
            <a:off x="467544" y="2492896"/>
            <a:ext cx="5328592"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People are (much) smarter but machines work (much much) harder. Is it a </a:t>
            </a:r>
            <a:r>
              <a:rPr lang="en-US" sz="1800" b="1" dirty="0">
                <a:solidFill>
                  <a:srgbClr val="0070C0"/>
                </a:solidFill>
              </a:rPr>
              <a:t>race between rabbit &amp; tortoise </a:t>
            </a:r>
            <a:r>
              <a:rPr lang="en-US" sz="1800" dirty="0"/>
              <a:t>-&gt; </a:t>
            </a:r>
            <a:r>
              <a:rPr lang="en-US" sz="1800" b="1" dirty="0">
                <a:solidFill>
                  <a:srgbClr val="0070C0"/>
                </a:solidFill>
              </a:rPr>
              <a:t>but tortoise cannot fly </a:t>
            </a:r>
            <a:r>
              <a:rPr lang="en-US" sz="1800" dirty="0"/>
              <a:t>(limitation of the model)</a:t>
            </a:r>
          </a:p>
          <a:p>
            <a:pPr>
              <a:buFont typeface="Arial" panose="020B0604020202020204" pitchFamily="34" charset="0"/>
              <a:buChar char="•"/>
            </a:pPr>
            <a:endParaRPr lang="en-US" altLang="zh-TW" sz="1800" dirty="0"/>
          </a:p>
          <a:p>
            <a:pPr>
              <a:buFont typeface="Arial" panose="020B0604020202020204" pitchFamily="34" charset="0"/>
              <a:buChar char="•"/>
            </a:pPr>
            <a:r>
              <a:rPr lang="en-US" altLang="zh-TW" sz="1800" dirty="0"/>
              <a:t>3 idiots are better than one smart guy (</a:t>
            </a:r>
            <a:r>
              <a:rPr lang="zh-TW" altLang="en-US" sz="1800" dirty="0"/>
              <a:t>三個臭皮匠，勝過一個諸葛亮</a:t>
            </a:r>
            <a:r>
              <a:rPr lang="en-US" altLang="zh-TW" sz="1800" dirty="0"/>
              <a:t>) vs “One vs Ten” (</a:t>
            </a:r>
            <a:r>
              <a:rPr lang="zh-TW" altLang="en-US" sz="1800" dirty="0"/>
              <a:t>一個打十個</a:t>
            </a:r>
            <a:r>
              <a:rPr lang="en-US" altLang="zh-TW" sz="1800" dirty="0"/>
              <a:t>)</a:t>
            </a:r>
            <a:endParaRPr lang="en-US" sz="1800" dirty="0"/>
          </a:p>
          <a:p>
            <a:endParaRPr lang="en-US" sz="1800" dirty="0"/>
          </a:p>
          <a:p>
            <a:pPr>
              <a:buFont typeface="Arial" panose="020B0604020202020204" pitchFamily="34" charset="0"/>
              <a:buChar char="•"/>
            </a:pPr>
            <a:r>
              <a:rPr lang="en-US" sz="1800" b="1" dirty="0"/>
              <a:t>AGI (Artificial General Intelligence)</a:t>
            </a:r>
            <a:r>
              <a:rPr lang="en-US" sz="1800" dirty="0"/>
              <a:t>: machine is </a:t>
            </a:r>
            <a:r>
              <a:rPr lang="en-US" sz="1800" b="1" dirty="0">
                <a:solidFill>
                  <a:srgbClr val="0070C0"/>
                </a:solidFill>
              </a:rPr>
              <a:t>not real human-like </a:t>
            </a:r>
            <a:r>
              <a:rPr lang="en-US" sz="1800" dirty="0"/>
              <a:t>intelligence “yet” but are you going to achieve true Intelligence?</a:t>
            </a:r>
          </a:p>
          <a:p>
            <a:pPr>
              <a:buFont typeface="Arial" panose="020B0604020202020204" pitchFamily="34" charset="0"/>
              <a:buChar char="•"/>
            </a:pPr>
            <a:endParaRPr lang="en-US" sz="1800" dirty="0"/>
          </a:p>
        </p:txBody>
      </p:sp>
      <p:pic>
        <p:nvPicPr>
          <p:cNvPr id="1026" name="Picture 2" descr="一個打十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636912"/>
            <a:ext cx="2797616" cy="1944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7544" y="1916832"/>
            <a:ext cx="3489097" cy="461665"/>
          </a:xfrm>
          <a:prstGeom prst="rect">
            <a:avLst/>
          </a:prstGeom>
          <a:noFill/>
        </p:spPr>
        <p:txBody>
          <a:bodyPr wrap="none" rtlCol="0">
            <a:spAutoFit/>
          </a:bodyPr>
          <a:lstStyle/>
          <a:p>
            <a:r>
              <a:rPr lang="en-US" dirty="0"/>
              <a:t>Can AI replace human ?</a:t>
            </a:r>
          </a:p>
        </p:txBody>
      </p:sp>
    </p:spTree>
    <p:extLst>
      <p:ext uri="{BB962C8B-B14F-4D97-AF65-F5344CB8AC3E}">
        <p14:creationId xmlns:p14="http://schemas.microsoft.com/office/powerpoint/2010/main" val="3393102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AI</a:t>
            </a:r>
          </a:p>
        </p:txBody>
      </p:sp>
      <p:pic>
        <p:nvPicPr>
          <p:cNvPr id="2" name="Picture 2" descr="洪為民生日派對｜治港者「心存僥倖」就是一種腐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284984"/>
            <a:ext cx="5120567" cy="2880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ورق الجدران شارة جلس robot head - sholaforests.o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0679">
            <a:off x="3032970" y="3330130"/>
            <a:ext cx="1546623" cy="1546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1916832"/>
            <a:ext cx="3489097" cy="461665"/>
          </a:xfrm>
          <a:prstGeom prst="rect">
            <a:avLst/>
          </a:prstGeom>
          <a:noFill/>
        </p:spPr>
        <p:txBody>
          <a:bodyPr wrap="none" rtlCol="0">
            <a:spAutoFit/>
          </a:bodyPr>
          <a:lstStyle/>
          <a:p>
            <a:r>
              <a:rPr lang="en-US" dirty="0"/>
              <a:t>Can AI replace human ?</a:t>
            </a:r>
          </a:p>
        </p:txBody>
      </p:sp>
      <p:sp>
        <p:nvSpPr>
          <p:cNvPr id="9" name="TextBox 8"/>
          <p:cNvSpPr txBox="1"/>
          <p:nvPr/>
        </p:nvSpPr>
        <p:spPr>
          <a:xfrm>
            <a:off x="5724128" y="5149641"/>
            <a:ext cx="2880320" cy="1015663"/>
          </a:xfrm>
          <a:prstGeom prst="rect">
            <a:avLst/>
          </a:prstGeom>
          <a:noFill/>
        </p:spPr>
        <p:txBody>
          <a:bodyPr wrap="square" rtlCol="0">
            <a:spAutoFit/>
          </a:bodyPr>
          <a:lstStyle/>
          <a:p>
            <a:r>
              <a:rPr lang="en-US" sz="2000" dirty="0"/>
              <a:t>Human being like to have “</a:t>
            </a:r>
            <a:r>
              <a:rPr lang="en-US" sz="2000" b="1" dirty="0">
                <a:solidFill>
                  <a:srgbClr val="0070C0"/>
                </a:solidFill>
              </a:rPr>
              <a:t>close touch</a:t>
            </a:r>
            <a:r>
              <a:rPr lang="en-US" sz="2000" dirty="0"/>
              <a:t>” with human being</a:t>
            </a:r>
          </a:p>
        </p:txBody>
      </p:sp>
      <p:sp>
        <p:nvSpPr>
          <p:cNvPr id="6" name="TextBox 5"/>
          <p:cNvSpPr txBox="1"/>
          <p:nvPr/>
        </p:nvSpPr>
        <p:spPr>
          <a:xfrm>
            <a:off x="501777" y="2354977"/>
            <a:ext cx="8642223" cy="954107"/>
          </a:xfrm>
          <a:prstGeom prst="rect">
            <a:avLst/>
          </a:prstGeom>
          <a:noFill/>
        </p:spPr>
        <p:txBody>
          <a:bodyPr wrap="square" rtlCol="0">
            <a:spAutoFit/>
          </a:bodyPr>
          <a:lstStyle/>
          <a:p>
            <a:pPr marL="0" lvl="1"/>
            <a:r>
              <a:rPr lang="en-US" sz="1600" i="1" dirty="0"/>
              <a:t>Biologist Emerson M. Pugh once said, “If the human brain were so simple that we could understand it, we would be so simple that we couldn’t”</a:t>
            </a:r>
          </a:p>
          <a:p>
            <a:endParaRPr lang="en-US" dirty="0"/>
          </a:p>
        </p:txBody>
      </p:sp>
    </p:spTree>
    <p:extLst>
      <p:ext uri="{BB962C8B-B14F-4D97-AF65-F5344CB8AC3E}">
        <p14:creationId xmlns:p14="http://schemas.microsoft.com/office/powerpoint/2010/main" val="220398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12" dur="2000" fill="hold"/>
                                        <p:tgtEl>
                                          <p:spTgt spid="1028"/>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Appendix</a:t>
            </a:r>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a:t>~ Appendix Section ~</a:t>
            </a:r>
          </a:p>
        </p:txBody>
      </p:sp>
    </p:spTree>
    <p:extLst>
      <p:ext uri="{BB962C8B-B14F-4D97-AF65-F5344CB8AC3E}">
        <p14:creationId xmlns:p14="http://schemas.microsoft.com/office/powerpoint/2010/main" val="17686716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ural network weight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82" y="3933056"/>
            <a:ext cx="4690184" cy="2378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Summary of Machine Learning</a:t>
            </a:r>
          </a:p>
        </p:txBody>
      </p:sp>
      <p:pic>
        <p:nvPicPr>
          <p:cNvPr id="2" name="Picture 2" descr="computer program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5" y="1772816"/>
            <a:ext cx="4101107" cy="2734072"/>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bwMode="auto">
          <a:xfrm>
            <a:off x="4732915" y="2130624"/>
            <a:ext cx="2664296" cy="1009228"/>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899592" y="4660490"/>
            <a:ext cx="2598788" cy="461665"/>
          </a:xfrm>
          <a:prstGeom prst="rect">
            <a:avLst/>
          </a:prstGeom>
          <a:noFill/>
        </p:spPr>
        <p:txBody>
          <a:bodyPr wrap="none" rtlCol="0">
            <a:spAutoFit/>
          </a:bodyPr>
          <a:lstStyle/>
          <a:p>
            <a:r>
              <a:rPr lang="en-US" dirty="0"/>
              <a:t>Human Programs</a:t>
            </a:r>
          </a:p>
        </p:txBody>
      </p:sp>
      <p:sp>
        <p:nvSpPr>
          <p:cNvPr id="9" name="TextBox 8"/>
          <p:cNvSpPr txBox="1"/>
          <p:nvPr/>
        </p:nvSpPr>
        <p:spPr>
          <a:xfrm>
            <a:off x="5918280" y="3443112"/>
            <a:ext cx="2957861" cy="461665"/>
          </a:xfrm>
          <a:prstGeom prst="rect">
            <a:avLst/>
          </a:prstGeom>
          <a:noFill/>
        </p:spPr>
        <p:txBody>
          <a:bodyPr wrap="none" rtlCol="0">
            <a:spAutoFit/>
          </a:bodyPr>
          <a:lstStyle/>
          <a:p>
            <a:r>
              <a:rPr lang="en-US" dirty="0"/>
              <a:t>Computer Programs</a:t>
            </a:r>
          </a:p>
        </p:txBody>
      </p:sp>
    </p:spTree>
    <p:extLst>
      <p:ext uri="{BB962C8B-B14F-4D97-AF65-F5344CB8AC3E}">
        <p14:creationId xmlns:p14="http://schemas.microsoft.com/office/powerpoint/2010/main" val="221424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64475"/>
            <a:ext cx="6840760" cy="5130570"/>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Summary of the Algorithms</a:t>
            </a:r>
          </a:p>
        </p:txBody>
      </p:sp>
    </p:spTree>
    <p:extLst>
      <p:ext uri="{BB962C8B-B14F-4D97-AF65-F5344CB8AC3E}">
        <p14:creationId xmlns:p14="http://schemas.microsoft.com/office/powerpoint/2010/main" val="763875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Summary of the Usages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6149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lstStyle/>
          <a:p>
            <a:pPr marL="457200" indent="-457200"/>
            <a:r>
              <a:rPr lang="en-US" dirty="0"/>
              <a:t>Machine Learning – Over fit / Under fit</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Under fit</a:t>
            </a:r>
            <a:r>
              <a:rPr lang="en-US" sz="1800" dirty="0"/>
              <a:t>: cannot capture the underlying trend of the data</a:t>
            </a:r>
          </a:p>
          <a:p>
            <a:endParaRPr lang="en-US" sz="1800" dirty="0"/>
          </a:p>
          <a:p>
            <a:r>
              <a:rPr lang="en-US" sz="1800" b="1" dirty="0"/>
              <a:t>Over fit</a:t>
            </a:r>
            <a:r>
              <a:rPr lang="en-US" sz="1800" dirty="0"/>
              <a:t>: instead of making reliable predictions on unseen test data, it </a:t>
            </a:r>
            <a:r>
              <a:rPr lang="en-US" sz="1800" b="1" dirty="0">
                <a:solidFill>
                  <a:srgbClr val="0070C0"/>
                </a:solidFill>
              </a:rPr>
              <a:t>describes random error or noise</a:t>
            </a:r>
            <a:r>
              <a:rPr lang="en-US" sz="1800" dirty="0"/>
              <a:t>. It model the underlying relationship excessively complex (</a:t>
            </a:r>
            <a:r>
              <a:rPr lang="en-US" sz="1800" b="1" dirty="0">
                <a:solidFill>
                  <a:srgbClr val="0070C0"/>
                </a:solidFill>
              </a:rPr>
              <a:t>too many parameters</a:t>
            </a:r>
            <a:r>
              <a:rPr lang="en-US" sz="1800" dirty="0"/>
              <a:t> relative to the observations).The result is poor predictive performance, as it </a:t>
            </a:r>
            <a:r>
              <a:rPr lang="en-US" sz="1800" b="1" dirty="0">
                <a:solidFill>
                  <a:srgbClr val="0070C0"/>
                </a:solidFill>
              </a:rPr>
              <a:t>overreacts to minor fluctuations </a:t>
            </a:r>
            <a:r>
              <a:rPr lang="en-US" sz="1800" dirty="0"/>
              <a:t>in the training data </a:t>
            </a:r>
          </a:p>
          <a:p>
            <a:endParaRPr lang="en-US" sz="1600" dirty="0"/>
          </a:p>
          <a:p>
            <a:r>
              <a:rPr lang="en-US" sz="1600" dirty="0"/>
              <a:t>(The key different from optimization is that Machine Learning needs to generalize the solution to predict unseen data)</a:t>
            </a:r>
          </a:p>
          <a:p>
            <a:endParaRPr lang="en-US" sz="1600" dirty="0"/>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93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Reinforcement Learning</a:t>
            </a:r>
          </a:p>
        </p:txBody>
      </p:sp>
      <p:graphicFrame>
        <p:nvGraphicFramePr>
          <p:cNvPr id="2" name="Table 1"/>
          <p:cNvGraphicFramePr>
            <a:graphicFrameLocks noGrp="1"/>
          </p:cNvGraphicFramePr>
          <p:nvPr>
            <p:extLst>
              <p:ext uri="{D42A27DB-BD31-4B8C-83A1-F6EECF244321}">
                <p14:modId xmlns:p14="http://schemas.microsoft.com/office/powerpoint/2010/main" val="2712102641"/>
              </p:ext>
            </p:extLst>
          </p:nvPr>
        </p:nvGraphicFramePr>
        <p:xfrm>
          <a:off x="323528" y="1916832"/>
          <a:ext cx="4320480" cy="4208864"/>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tblGrid>
              <a:tr h="370840">
                <a:tc>
                  <a:txBody>
                    <a:bodyPr/>
                    <a:lstStyle/>
                    <a:p>
                      <a:r>
                        <a:rPr lang="en-US" sz="1600" dirty="0"/>
                        <a:t>State</a:t>
                      </a:r>
                    </a:p>
                  </a:txBody>
                  <a:tcPr/>
                </a:tc>
                <a:tc>
                  <a:txBody>
                    <a:bodyPr/>
                    <a:lstStyle/>
                    <a:p>
                      <a:r>
                        <a:rPr lang="en-US" sz="1600" dirty="0"/>
                        <a:t>Action</a:t>
                      </a:r>
                    </a:p>
                  </a:txBody>
                  <a:tcPr/>
                </a:tc>
                <a:tc>
                  <a:txBody>
                    <a:bodyPr/>
                    <a:lstStyle/>
                    <a:p>
                      <a:r>
                        <a:rPr lang="en-US" sz="1600" dirty="0"/>
                        <a:t>Reward</a:t>
                      </a:r>
                    </a:p>
                  </a:txBody>
                  <a:tcPr/>
                </a:tc>
                <a:extLst>
                  <a:ext uri="{0D108BD9-81ED-4DB2-BD59-A6C34878D82A}">
                    <a16:rowId xmlns:a16="http://schemas.microsoft.com/office/drawing/2014/main" val="10000"/>
                  </a:ext>
                </a:extLst>
              </a:tr>
              <a:tr h="925304">
                <a:tc>
                  <a:txBody>
                    <a:bodyPr/>
                    <a:lstStyle/>
                    <a:p>
                      <a:endParaRPr lang="en-US" dirty="0"/>
                    </a:p>
                  </a:txBody>
                  <a:tcPr/>
                </a:tc>
                <a:tc>
                  <a:txBody>
                    <a:bodyPr/>
                    <a:lstStyle/>
                    <a:p>
                      <a:r>
                        <a:rPr lang="en-US" sz="1600" dirty="0"/>
                        <a:t>Left</a:t>
                      </a:r>
                    </a:p>
                  </a:txBody>
                  <a:tcPr/>
                </a:tc>
                <a:tc>
                  <a:txBody>
                    <a:bodyPr/>
                    <a:lstStyle/>
                    <a:p>
                      <a:r>
                        <a:rPr lang="en-US" sz="1600" b="1" dirty="0"/>
                        <a:t>Score</a:t>
                      </a:r>
                      <a:r>
                        <a:rPr lang="en-US" sz="1600" dirty="0"/>
                        <a:t>: 100, </a:t>
                      </a:r>
                      <a:r>
                        <a:rPr lang="en-US" sz="1600" b="1" dirty="0"/>
                        <a:t>Life</a:t>
                      </a:r>
                      <a:r>
                        <a:rPr lang="en-US" sz="1600" dirty="0"/>
                        <a:t>:</a:t>
                      </a:r>
                      <a:r>
                        <a:rPr lang="en-US" sz="1600" baseline="0" dirty="0"/>
                        <a:t> 5</a:t>
                      </a:r>
                      <a:endParaRPr lang="en-US" sz="1600" dirty="0"/>
                    </a:p>
                  </a:txBody>
                  <a:tcPr/>
                </a:tc>
                <a:extLst>
                  <a:ext uri="{0D108BD9-81ED-4DB2-BD59-A6C34878D82A}">
                    <a16:rowId xmlns:a16="http://schemas.microsoft.com/office/drawing/2014/main" val="10001"/>
                  </a:ext>
                </a:extLst>
              </a:tr>
              <a:tr h="936104">
                <a:tc>
                  <a:txBody>
                    <a:bodyPr/>
                    <a:lstStyle/>
                    <a:p>
                      <a:endParaRPr lang="en-US" dirty="0"/>
                    </a:p>
                  </a:txBody>
                  <a:tcPr/>
                </a:tc>
                <a:tc>
                  <a:txBody>
                    <a:bodyPr/>
                    <a:lstStyle/>
                    <a:p>
                      <a:r>
                        <a:rPr lang="en-US" sz="1600" dirty="0"/>
                        <a:t>Right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a:t>Score</a:t>
                      </a:r>
                      <a:r>
                        <a:rPr lang="en-US" sz="1600" dirty="0"/>
                        <a:t>: 101, </a:t>
                      </a:r>
                      <a:r>
                        <a:rPr lang="en-US" sz="1600" b="1" dirty="0"/>
                        <a:t>Life</a:t>
                      </a:r>
                      <a:r>
                        <a:rPr lang="en-US" sz="1600" dirty="0"/>
                        <a:t>:</a:t>
                      </a:r>
                      <a:r>
                        <a:rPr lang="en-US" sz="1600" baseline="0" dirty="0"/>
                        <a:t> 5</a:t>
                      </a:r>
                      <a:endParaRPr lang="en-US" sz="1600" dirty="0"/>
                    </a:p>
                  </a:txBody>
                  <a:tcPr/>
                </a:tc>
                <a:extLst>
                  <a:ext uri="{0D108BD9-81ED-4DB2-BD59-A6C34878D82A}">
                    <a16:rowId xmlns:a16="http://schemas.microsoft.com/office/drawing/2014/main" val="10002"/>
                  </a:ext>
                </a:extLst>
              </a:tr>
              <a:tr h="864096">
                <a:tc>
                  <a:txBody>
                    <a:bodyPr/>
                    <a:lstStyle/>
                    <a:p>
                      <a:endParaRPr lang="en-US" dirty="0"/>
                    </a:p>
                  </a:txBody>
                  <a:tcPr/>
                </a:tc>
                <a:tc>
                  <a:txBody>
                    <a:bodyPr/>
                    <a:lstStyle/>
                    <a:p>
                      <a:r>
                        <a:rPr lang="en-US" sz="1600" dirty="0"/>
                        <a:t>Stay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a:t>Score</a:t>
                      </a:r>
                      <a:r>
                        <a:rPr lang="en-US" sz="1600" dirty="0"/>
                        <a:t>: 101, </a:t>
                      </a:r>
                      <a:r>
                        <a:rPr lang="en-US" sz="1600" b="1" dirty="0"/>
                        <a:t>Life</a:t>
                      </a:r>
                      <a:r>
                        <a:rPr lang="en-US" sz="1600" dirty="0"/>
                        <a:t>:</a:t>
                      </a:r>
                      <a:r>
                        <a:rPr lang="en-US" sz="1600" baseline="0" dirty="0"/>
                        <a:t> 4</a:t>
                      </a:r>
                      <a:endParaRPr lang="en-US" sz="1600" dirty="0"/>
                    </a:p>
                  </a:txBody>
                  <a:tcPr/>
                </a:tc>
                <a:extLst>
                  <a:ext uri="{0D108BD9-81ED-4DB2-BD59-A6C34878D82A}">
                    <a16:rowId xmlns:a16="http://schemas.microsoft.com/office/drawing/2014/main" val="10003"/>
                  </a:ext>
                </a:extLst>
              </a:tr>
              <a:tr h="370840">
                <a:tc>
                  <a:txBody>
                    <a:bodyPr/>
                    <a:lstStyle/>
                    <a:p>
                      <a:pPr algn="ctr"/>
                      <a:r>
                        <a:rPr lang="en-US" sz="1600" dirty="0"/>
                        <a:t>…..</a:t>
                      </a:r>
                    </a:p>
                  </a:txBody>
                  <a:tcPr/>
                </a:tc>
                <a:tc>
                  <a:txBody>
                    <a:bodyPr/>
                    <a:lstStyle/>
                    <a:p>
                      <a:r>
                        <a:rPr lang="en-US" sz="1600" dirty="0"/>
                        <a:t>…</a:t>
                      </a:r>
                    </a:p>
                  </a:txBody>
                  <a:tcPr/>
                </a:tc>
                <a:tc>
                  <a:txBody>
                    <a:bodyPr/>
                    <a:lstStyle/>
                    <a:p>
                      <a:r>
                        <a:rPr lang="en-US" sz="1600" dirty="0"/>
                        <a:t>…</a:t>
                      </a:r>
                    </a:p>
                  </a:txBody>
                  <a:tcPr/>
                </a:tc>
                <a:extLst>
                  <a:ext uri="{0D108BD9-81ED-4DB2-BD59-A6C34878D82A}">
                    <a16:rowId xmlns:a16="http://schemas.microsoft.com/office/drawing/2014/main" val="10004"/>
                  </a:ext>
                </a:extLst>
              </a:tr>
              <a:tr h="370840">
                <a:tc>
                  <a:txBody>
                    <a:bodyPr/>
                    <a:lstStyle/>
                    <a:p>
                      <a:pPr algn="ctr"/>
                      <a:r>
                        <a:rPr lang="en-US" sz="1600" dirty="0"/>
                        <a:t>…..</a:t>
                      </a:r>
                    </a:p>
                  </a:txBody>
                  <a:tcPr/>
                </a:tc>
                <a:tc>
                  <a:txBody>
                    <a:bodyPr/>
                    <a:lstStyle/>
                    <a:p>
                      <a:r>
                        <a:rPr lang="en-US" sz="1600" dirty="0"/>
                        <a:t>…</a:t>
                      </a:r>
                    </a:p>
                  </a:txBody>
                  <a:tcPr/>
                </a:tc>
                <a:tc>
                  <a:txBody>
                    <a:bodyPr/>
                    <a:lstStyle/>
                    <a:p>
                      <a:r>
                        <a:rPr lang="en-US" sz="1600" dirty="0"/>
                        <a:t>…</a:t>
                      </a:r>
                    </a:p>
                  </a:txBody>
                  <a:tcPr/>
                </a:tc>
                <a:extLst>
                  <a:ext uri="{0D108BD9-81ED-4DB2-BD59-A6C34878D82A}">
                    <a16:rowId xmlns:a16="http://schemas.microsoft.com/office/drawing/2014/main" val="10005"/>
                  </a:ext>
                </a:extLst>
              </a:tr>
              <a:tr h="370840">
                <a:tc>
                  <a:txBody>
                    <a:bodyPr/>
                    <a:lstStyle/>
                    <a:p>
                      <a:pPr algn="ctr"/>
                      <a:r>
                        <a:rPr lang="en-US" sz="1600" dirty="0"/>
                        <a:t>…..</a:t>
                      </a:r>
                    </a:p>
                  </a:txBody>
                  <a:tcPr/>
                </a:tc>
                <a:tc>
                  <a:txBody>
                    <a:bodyPr/>
                    <a:lstStyle/>
                    <a:p>
                      <a:r>
                        <a:rPr lang="en-US" sz="1600" dirty="0"/>
                        <a:t>…</a:t>
                      </a:r>
                    </a:p>
                  </a:txBody>
                  <a:tcPr/>
                </a:tc>
                <a:tc>
                  <a:txBody>
                    <a:bodyPr/>
                    <a:lstStyle/>
                    <a:p>
                      <a:r>
                        <a:rPr lang="en-US" sz="1600" dirty="0"/>
                        <a:t>…</a:t>
                      </a:r>
                    </a:p>
                  </a:txBody>
                  <a:tcPr/>
                </a:tc>
                <a:extLst>
                  <a:ext uri="{0D108BD9-81ED-4DB2-BD59-A6C34878D82A}">
                    <a16:rowId xmlns:a16="http://schemas.microsoft.com/office/drawing/2014/main" val="10006"/>
                  </a:ext>
                </a:extLst>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7687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56633"/>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3313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788024" y="1844824"/>
            <a:ext cx="3960440" cy="4524315"/>
          </a:xfrm>
          <a:prstGeom prst="rect">
            <a:avLst/>
          </a:prstGeom>
          <a:noFill/>
        </p:spPr>
        <p:txBody>
          <a:bodyPr wrap="square" rtlCol="0">
            <a:spAutoFit/>
          </a:bodyPr>
          <a:lstStyle/>
          <a:p>
            <a:r>
              <a:rPr lang="en-US" sz="1600" dirty="0"/>
              <a:t>Like chess, in theory, we can </a:t>
            </a:r>
            <a:r>
              <a:rPr lang="en-US" sz="1600" b="1" dirty="0">
                <a:solidFill>
                  <a:srgbClr val="0070C0"/>
                </a:solidFill>
              </a:rPr>
              <a:t>list all the possible</a:t>
            </a:r>
            <a:r>
              <a:rPr lang="en-US" sz="1600" dirty="0"/>
              <a:t> states (</a:t>
            </a:r>
            <a:r>
              <a:rPr lang="en-US" sz="1600" b="1" dirty="0">
                <a:solidFill>
                  <a:srgbClr val="0070C0"/>
                </a:solidFill>
              </a:rPr>
              <a:t>every pixel combinations</a:t>
            </a:r>
            <a:r>
              <a:rPr lang="en-US" sz="1600" dirty="0"/>
              <a:t>), actions and rewards. Then choose the sequence of the actions that leads to the </a:t>
            </a:r>
            <a:r>
              <a:rPr lang="en-US" sz="1600" b="1" dirty="0">
                <a:solidFill>
                  <a:srgbClr val="0070C0"/>
                </a:solidFill>
              </a:rPr>
              <a:t>best rewards</a:t>
            </a:r>
            <a:r>
              <a:rPr lang="en-US" sz="1600" dirty="0"/>
              <a:t>.</a:t>
            </a:r>
          </a:p>
          <a:p>
            <a:endParaRPr lang="en-US" sz="1600" dirty="0"/>
          </a:p>
          <a:p>
            <a:endParaRPr lang="en-US" sz="1600" dirty="0"/>
          </a:p>
          <a:p>
            <a:r>
              <a:rPr lang="en-US" sz="1600" dirty="0"/>
              <a:t>What are the </a:t>
            </a:r>
            <a:r>
              <a:rPr lang="en-US" sz="1600" b="1" dirty="0"/>
              <a:t>draw backs</a:t>
            </a:r>
            <a:r>
              <a:rPr lang="en-US" sz="1600" dirty="0"/>
              <a:t>?</a:t>
            </a:r>
          </a:p>
          <a:p>
            <a:endParaRPr lang="en-US" sz="1600" dirty="0"/>
          </a:p>
          <a:p>
            <a:pPr marL="285750" indent="-285750">
              <a:buFont typeface="Arial" panose="020B0604020202020204" pitchFamily="34" charset="0"/>
              <a:buChar char="•"/>
            </a:pPr>
            <a:r>
              <a:rPr lang="en-US" sz="1600" dirty="0"/>
              <a:t>Require </a:t>
            </a:r>
            <a:r>
              <a:rPr lang="en-US" sz="1600" b="1" dirty="0">
                <a:solidFill>
                  <a:srgbClr val="0070C0"/>
                </a:solidFill>
              </a:rPr>
              <a:t>large storage </a:t>
            </a:r>
            <a:r>
              <a:rPr lang="en-US" sz="1600" dirty="0"/>
              <a:t>to store the tables and </a:t>
            </a:r>
            <a:r>
              <a:rPr lang="en-US" sz="1600" b="1" dirty="0">
                <a:solidFill>
                  <a:srgbClr val="0070C0"/>
                </a:solidFill>
              </a:rPr>
              <a:t>computing</a:t>
            </a:r>
            <a:r>
              <a:rPr lang="en-US" sz="1600" dirty="0"/>
              <a:t> time to evaluate the steps</a:t>
            </a:r>
            <a:br>
              <a:rPr lang="en-US" sz="1600" dirty="0"/>
            </a:br>
            <a:endParaRPr lang="en-US" sz="1600" dirty="0"/>
          </a:p>
          <a:p>
            <a:pPr marL="285750" indent="-285750">
              <a:buFont typeface="Arial" panose="020B0604020202020204" pitchFamily="34" charset="0"/>
              <a:buChar char="•"/>
            </a:pPr>
            <a:r>
              <a:rPr lang="en-US" sz="1600" dirty="0"/>
              <a:t>Very </a:t>
            </a:r>
            <a:r>
              <a:rPr lang="en-US" sz="1600" b="1" dirty="0">
                <a:solidFill>
                  <a:srgbClr val="0070C0"/>
                </a:solidFill>
              </a:rPr>
              <a:t>time-consuming</a:t>
            </a:r>
            <a:r>
              <a:rPr lang="en-US" sz="1600" dirty="0"/>
              <a:t> to prepare such dataset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Not all states are </a:t>
            </a:r>
            <a:r>
              <a:rPr lang="en-US" sz="1600" b="1" dirty="0">
                <a:solidFill>
                  <a:srgbClr val="0070C0"/>
                </a:solidFill>
              </a:rPr>
              <a:t>valid</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7811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a:t>Machine Learning – Over fit / Under fit</a:t>
            </a:r>
          </a:p>
        </p:txBody>
      </p:sp>
      <p:graphicFrame>
        <p:nvGraphicFramePr>
          <p:cNvPr id="2" name="Table 1"/>
          <p:cNvGraphicFramePr>
            <a:graphicFrameLocks noGrp="1"/>
          </p:cNvGraphicFramePr>
          <p:nvPr>
            <p:extLst>
              <p:ext uri="{D42A27DB-BD31-4B8C-83A1-F6EECF244321}">
                <p14:modId xmlns:p14="http://schemas.microsoft.com/office/powerpoint/2010/main" val="2049790138"/>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3456384">
                  <a:extLst>
                    <a:ext uri="{9D8B030D-6E8A-4147-A177-3AD203B41FA5}">
                      <a16:colId xmlns:a16="http://schemas.microsoft.com/office/drawing/2014/main" val="20003"/>
                    </a:ext>
                  </a:extLst>
                </a:gridCol>
              </a:tblGrid>
              <a:tr h="360040">
                <a:tc>
                  <a:txBody>
                    <a:bodyPr/>
                    <a:lstStyle/>
                    <a:p>
                      <a:r>
                        <a:rPr lang="en-US" sz="1400" dirty="0"/>
                        <a:t>Accuracy</a:t>
                      </a:r>
                    </a:p>
                  </a:txBody>
                  <a:tcPr/>
                </a:tc>
                <a:tc>
                  <a:txBody>
                    <a:bodyPr/>
                    <a:lstStyle/>
                    <a:p>
                      <a:r>
                        <a:rPr lang="en-US" sz="1400" dirty="0"/>
                        <a:t>Training </a:t>
                      </a:r>
                    </a:p>
                  </a:txBody>
                  <a:tcPr/>
                </a:tc>
                <a:tc>
                  <a:txBody>
                    <a:bodyPr/>
                    <a:lstStyle/>
                    <a:p>
                      <a:r>
                        <a:rPr lang="en-US" sz="1400" dirty="0"/>
                        <a:t>Validation/Testing</a:t>
                      </a:r>
                    </a:p>
                  </a:txBody>
                  <a:tcPr/>
                </a:tc>
                <a:tc>
                  <a:txBody>
                    <a:bodyPr/>
                    <a:lstStyle/>
                    <a:p>
                      <a:r>
                        <a:rPr lang="en-US" sz="1400" dirty="0"/>
                        <a:t>Possible Solutions</a:t>
                      </a:r>
                    </a:p>
                  </a:txBody>
                  <a:tcPr/>
                </a:tc>
                <a:extLst>
                  <a:ext uri="{0D108BD9-81ED-4DB2-BD59-A6C34878D82A}">
                    <a16:rowId xmlns:a16="http://schemas.microsoft.com/office/drawing/2014/main" val="10000"/>
                  </a:ext>
                </a:extLst>
              </a:tr>
              <a:tr h="387089">
                <a:tc>
                  <a:txBody>
                    <a:bodyPr/>
                    <a:lstStyle/>
                    <a:p>
                      <a:r>
                        <a:rPr lang="en-US" sz="1400" dirty="0"/>
                        <a:t>Under fit</a:t>
                      </a:r>
                    </a:p>
                  </a:txBody>
                  <a:tcPr/>
                </a:tc>
                <a:tc>
                  <a:txBody>
                    <a:bodyPr/>
                    <a:lstStyle/>
                    <a:p>
                      <a:r>
                        <a:rPr lang="en-US" sz="1400" dirty="0"/>
                        <a:t>Low</a:t>
                      </a:r>
                    </a:p>
                  </a:txBody>
                  <a:tcPr/>
                </a:tc>
                <a:tc>
                  <a:txBody>
                    <a:bodyPr/>
                    <a:lstStyle/>
                    <a:p>
                      <a:r>
                        <a:rPr lang="en-US" sz="1400" dirty="0"/>
                        <a:t>Low</a:t>
                      </a:r>
                    </a:p>
                  </a:txBody>
                  <a:tcPr/>
                </a:tc>
                <a:tc>
                  <a:txBody>
                    <a:bodyPr/>
                    <a:lstStyle/>
                    <a:p>
                      <a:r>
                        <a:rPr lang="en-US" sz="1400" dirty="0"/>
                        <a:t>Increase the capacity of the model</a:t>
                      </a:r>
                    </a:p>
                  </a:txBody>
                  <a:tcPr/>
                </a:tc>
                <a:extLst>
                  <a:ext uri="{0D108BD9-81ED-4DB2-BD59-A6C34878D82A}">
                    <a16:rowId xmlns:a16="http://schemas.microsoft.com/office/drawing/2014/main" val="10001"/>
                  </a:ext>
                </a:extLst>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59" y="2852936"/>
            <a:ext cx="382814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733256"/>
            <a:ext cx="44386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811" y="5949280"/>
            <a:ext cx="17621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1548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a:t>Machine Learning – Over fit / Under fit</a:t>
            </a:r>
          </a:p>
        </p:txBody>
      </p:sp>
      <p:graphicFrame>
        <p:nvGraphicFramePr>
          <p:cNvPr id="2" name="Table 1"/>
          <p:cNvGraphicFramePr>
            <a:graphicFrameLocks noGrp="1"/>
          </p:cNvGraphicFramePr>
          <p:nvPr>
            <p:extLst>
              <p:ext uri="{D42A27DB-BD31-4B8C-83A1-F6EECF244321}">
                <p14:modId xmlns:p14="http://schemas.microsoft.com/office/powerpoint/2010/main" val="907273840"/>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3384376">
                  <a:extLst>
                    <a:ext uri="{9D8B030D-6E8A-4147-A177-3AD203B41FA5}">
                      <a16:colId xmlns:a16="http://schemas.microsoft.com/office/drawing/2014/main" val="20003"/>
                    </a:ext>
                  </a:extLst>
                </a:gridCol>
              </a:tblGrid>
              <a:tr h="360040">
                <a:tc>
                  <a:txBody>
                    <a:bodyPr/>
                    <a:lstStyle/>
                    <a:p>
                      <a:r>
                        <a:rPr lang="en-US" sz="1400" dirty="0"/>
                        <a:t>Accuracy</a:t>
                      </a:r>
                    </a:p>
                  </a:txBody>
                  <a:tcPr/>
                </a:tc>
                <a:tc>
                  <a:txBody>
                    <a:bodyPr/>
                    <a:lstStyle/>
                    <a:p>
                      <a:r>
                        <a:rPr lang="en-US" sz="1400" dirty="0"/>
                        <a:t>Training </a:t>
                      </a:r>
                    </a:p>
                  </a:txBody>
                  <a:tcPr/>
                </a:tc>
                <a:tc>
                  <a:txBody>
                    <a:bodyPr/>
                    <a:lstStyle/>
                    <a:p>
                      <a:r>
                        <a:rPr lang="en-US" sz="1400" dirty="0"/>
                        <a:t>Validation/Testing</a:t>
                      </a:r>
                    </a:p>
                  </a:txBody>
                  <a:tcPr/>
                </a:tc>
                <a:tc>
                  <a:txBody>
                    <a:bodyPr/>
                    <a:lstStyle/>
                    <a:p>
                      <a:r>
                        <a:rPr lang="en-US" sz="1400" dirty="0"/>
                        <a:t>Possible Solutions</a:t>
                      </a:r>
                    </a:p>
                  </a:txBody>
                  <a:tcPr/>
                </a:tc>
                <a:extLst>
                  <a:ext uri="{0D108BD9-81ED-4DB2-BD59-A6C34878D82A}">
                    <a16:rowId xmlns:a16="http://schemas.microsoft.com/office/drawing/2014/main" val="10000"/>
                  </a:ext>
                </a:extLst>
              </a:tr>
              <a:tr h="387089">
                <a:tc>
                  <a:txBody>
                    <a:bodyPr/>
                    <a:lstStyle/>
                    <a:p>
                      <a:r>
                        <a:rPr lang="en-US" sz="1400" dirty="0"/>
                        <a:t>Just fit</a:t>
                      </a:r>
                    </a:p>
                  </a:txBody>
                  <a:tcPr/>
                </a:tc>
                <a:tc>
                  <a:txBody>
                    <a:bodyPr/>
                    <a:lstStyle/>
                    <a:p>
                      <a:r>
                        <a:rPr lang="en-US" sz="1400" dirty="0"/>
                        <a:t>High</a:t>
                      </a:r>
                    </a:p>
                  </a:txBody>
                  <a:tcPr/>
                </a:tc>
                <a:tc>
                  <a:txBody>
                    <a:bodyPr/>
                    <a:lstStyle/>
                    <a:p>
                      <a:r>
                        <a:rPr lang="en-US" sz="1400" dirty="0"/>
                        <a:t>High</a:t>
                      </a:r>
                    </a:p>
                  </a:txBody>
                  <a:tcPr/>
                </a:tc>
                <a:tc>
                  <a:txBody>
                    <a:bodyPr/>
                    <a:lstStyle/>
                    <a:p>
                      <a:endParaRPr lang="en-US" sz="1400" dirty="0"/>
                    </a:p>
                  </a:txBody>
                  <a:tcPr/>
                </a:tc>
                <a:extLst>
                  <a:ext uri="{0D108BD9-81ED-4DB2-BD59-A6C34878D82A}">
                    <a16:rowId xmlns:a16="http://schemas.microsoft.com/office/drawing/2014/main" val="10001"/>
                  </a:ext>
                </a:extLst>
              </a:tr>
            </a:tbl>
          </a:graphicData>
        </a:graphic>
      </p:graphicFrame>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733256"/>
            <a:ext cx="43624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027" y="2842839"/>
            <a:ext cx="3863725" cy="2634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985470"/>
            <a:ext cx="1733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3955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a:t>Machine Learning – Over fit / Under fit</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9" y="2610998"/>
            <a:ext cx="5317650" cy="377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56806176"/>
              </p:ext>
            </p:extLst>
          </p:nvPr>
        </p:nvGraphicFramePr>
        <p:xfrm>
          <a:off x="827584" y="1628800"/>
          <a:ext cx="7848872" cy="103632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4032448">
                  <a:extLst>
                    <a:ext uri="{9D8B030D-6E8A-4147-A177-3AD203B41FA5}">
                      <a16:colId xmlns:a16="http://schemas.microsoft.com/office/drawing/2014/main" val="20003"/>
                    </a:ext>
                  </a:extLst>
                </a:gridCol>
              </a:tblGrid>
              <a:tr h="360040">
                <a:tc>
                  <a:txBody>
                    <a:bodyPr/>
                    <a:lstStyle/>
                    <a:p>
                      <a:r>
                        <a:rPr lang="en-US" sz="1400" dirty="0"/>
                        <a:t>Accuracy</a:t>
                      </a:r>
                    </a:p>
                  </a:txBody>
                  <a:tcPr/>
                </a:tc>
                <a:tc>
                  <a:txBody>
                    <a:bodyPr/>
                    <a:lstStyle/>
                    <a:p>
                      <a:r>
                        <a:rPr lang="en-US" sz="1400" dirty="0"/>
                        <a:t>Training </a:t>
                      </a:r>
                    </a:p>
                  </a:txBody>
                  <a:tcPr/>
                </a:tc>
                <a:tc>
                  <a:txBody>
                    <a:bodyPr/>
                    <a:lstStyle/>
                    <a:p>
                      <a:r>
                        <a:rPr lang="en-US" sz="1400" dirty="0"/>
                        <a:t>Validation/Testing</a:t>
                      </a:r>
                    </a:p>
                  </a:txBody>
                  <a:tcPr/>
                </a:tc>
                <a:tc>
                  <a:txBody>
                    <a:bodyPr/>
                    <a:lstStyle/>
                    <a:p>
                      <a:r>
                        <a:rPr lang="en-US" sz="1400" dirty="0"/>
                        <a:t>Possible Solutions</a:t>
                      </a:r>
                    </a:p>
                  </a:txBody>
                  <a:tcPr/>
                </a:tc>
                <a:extLst>
                  <a:ext uri="{0D108BD9-81ED-4DB2-BD59-A6C34878D82A}">
                    <a16:rowId xmlns:a16="http://schemas.microsoft.com/office/drawing/2014/main" val="10000"/>
                  </a:ext>
                </a:extLst>
              </a:tr>
              <a:tr h="387089">
                <a:tc>
                  <a:txBody>
                    <a:bodyPr/>
                    <a:lstStyle/>
                    <a:p>
                      <a:r>
                        <a:rPr lang="en-US" sz="1400" dirty="0"/>
                        <a:t>Over fit</a:t>
                      </a:r>
                    </a:p>
                  </a:txBody>
                  <a:tcPr/>
                </a:tc>
                <a:tc>
                  <a:txBody>
                    <a:bodyPr/>
                    <a:lstStyle/>
                    <a:p>
                      <a:r>
                        <a:rPr lang="en-US" sz="1400" dirty="0"/>
                        <a:t>High</a:t>
                      </a:r>
                    </a:p>
                  </a:txBody>
                  <a:tcPr/>
                </a:tc>
                <a:tc>
                  <a:txBody>
                    <a:bodyPr/>
                    <a:lstStyle/>
                    <a:p>
                      <a:r>
                        <a:rPr lang="en-US" sz="1400" dirty="0"/>
                        <a:t>Low</a:t>
                      </a:r>
                    </a:p>
                  </a:txBody>
                  <a:tcPr/>
                </a:tc>
                <a:tc>
                  <a:txBody>
                    <a:bodyPr/>
                    <a:lstStyle/>
                    <a:p>
                      <a:r>
                        <a:rPr lang="en-US" sz="1400" dirty="0"/>
                        <a:t>Add more data to capture enough</a:t>
                      </a:r>
                      <a:r>
                        <a:rPr lang="en-US" sz="1400" baseline="0" dirty="0"/>
                        <a:t> variance or add/change the</a:t>
                      </a:r>
                      <a:r>
                        <a:rPr lang="en-US" sz="1400" dirty="0"/>
                        <a:t> dataset features</a:t>
                      </a:r>
                    </a:p>
                  </a:txBody>
                  <a:tcPr/>
                </a:tc>
                <a:extLst>
                  <a:ext uri="{0D108BD9-81ED-4DB2-BD59-A6C34878D82A}">
                    <a16:rowId xmlns:a16="http://schemas.microsoft.com/office/drawing/2014/main" val="10001"/>
                  </a:ext>
                </a:extLst>
              </a:tr>
            </a:tbl>
          </a:graphicData>
        </a:graphic>
      </p:graphicFrame>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4" r="41177"/>
          <a:stretch/>
        </p:blipFill>
        <p:spPr bwMode="auto">
          <a:xfrm>
            <a:off x="6120095" y="4149080"/>
            <a:ext cx="1764273" cy="44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0339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a:t>Machine Learning – Over fit / Under fit</a:t>
            </a:r>
          </a:p>
        </p:txBody>
      </p:sp>
      <p:graphicFrame>
        <p:nvGraphicFramePr>
          <p:cNvPr id="2" name="Table 1"/>
          <p:cNvGraphicFramePr>
            <a:graphicFrameLocks noGrp="1"/>
          </p:cNvGraphicFramePr>
          <p:nvPr>
            <p:extLst>
              <p:ext uri="{D42A27DB-BD31-4B8C-83A1-F6EECF244321}">
                <p14:modId xmlns:p14="http://schemas.microsoft.com/office/powerpoint/2010/main" val="2042281042"/>
              </p:ext>
            </p:extLst>
          </p:nvPr>
        </p:nvGraphicFramePr>
        <p:xfrm>
          <a:off x="539552" y="1700808"/>
          <a:ext cx="8280920" cy="1656184"/>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4176464">
                  <a:extLst>
                    <a:ext uri="{9D8B030D-6E8A-4147-A177-3AD203B41FA5}">
                      <a16:colId xmlns:a16="http://schemas.microsoft.com/office/drawing/2014/main" val="20003"/>
                    </a:ext>
                  </a:extLst>
                </a:gridCol>
              </a:tblGrid>
              <a:tr h="477007">
                <a:tc>
                  <a:txBody>
                    <a:bodyPr/>
                    <a:lstStyle/>
                    <a:p>
                      <a:r>
                        <a:rPr lang="en-US" sz="1400" dirty="0"/>
                        <a:t>Accuracy</a:t>
                      </a:r>
                    </a:p>
                  </a:txBody>
                  <a:tcPr/>
                </a:tc>
                <a:tc>
                  <a:txBody>
                    <a:bodyPr/>
                    <a:lstStyle/>
                    <a:p>
                      <a:r>
                        <a:rPr lang="en-US" sz="1400" dirty="0"/>
                        <a:t>Training </a:t>
                      </a:r>
                    </a:p>
                  </a:txBody>
                  <a:tcPr/>
                </a:tc>
                <a:tc>
                  <a:txBody>
                    <a:bodyPr/>
                    <a:lstStyle/>
                    <a:p>
                      <a:r>
                        <a:rPr lang="en-US" sz="1400" dirty="0"/>
                        <a:t>Validation/Testing</a:t>
                      </a:r>
                    </a:p>
                  </a:txBody>
                  <a:tcPr/>
                </a:tc>
                <a:tc>
                  <a:txBody>
                    <a:bodyPr/>
                    <a:lstStyle/>
                    <a:p>
                      <a:r>
                        <a:rPr lang="en-US" sz="1400" dirty="0"/>
                        <a:t>Possible Solutions</a:t>
                      </a:r>
                    </a:p>
                  </a:txBody>
                  <a:tcPr/>
                </a:tc>
                <a:extLst>
                  <a:ext uri="{0D108BD9-81ED-4DB2-BD59-A6C34878D82A}">
                    <a16:rowId xmlns:a16="http://schemas.microsoft.com/office/drawing/2014/main" val="10000"/>
                  </a:ext>
                </a:extLst>
              </a:tr>
              <a:tr h="273928">
                <a:tc>
                  <a:txBody>
                    <a:bodyPr/>
                    <a:lstStyle/>
                    <a:p>
                      <a:r>
                        <a:rPr lang="en-US" sz="1400" dirty="0"/>
                        <a:t>Under fit</a:t>
                      </a:r>
                    </a:p>
                  </a:txBody>
                  <a:tcPr/>
                </a:tc>
                <a:tc>
                  <a:txBody>
                    <a:bodyPr/>
                    <a:lstStyle/>
                    <a:p>
                      <a:r>
                        <a:rPr lang="en-US" sz="1400" dirty="0"/>
                        <a:t>Low</a:t>
                      </a:r>
                    </a:p>
                  </a:txBody>
                  <a:tcPr/>
                </a:tc>
                <a:tc>
                  <a:txBody>
                    <a:bodyPr/>
                    <a:lstStyle/>
                    <a:p>
                      <a:r>
                        <a:rPr lang="en-US" sz="1400" dirty="0"/>
                        <a:t>Low</a:t>
                      </a:r>
                    </a:p>
                  </a:txBody>
                  <a:tcPr/>
                </a:tc>
                <a:tc>
                  <a:txBody>
                    <a:bodyPr/>
                    <a:lstStyle/>
                    <a:p>
                      <a:r>
                        <a:rPr lang="en-US" sz="1400" dirty="0"/>
                        <a:t>Increase the capacity of the model</a:t>
                      </a:r>
                    </a:p>
                  </a:txBody>
                  <a:tcPr/>
                </a:tc>
                <a:extLst>
                  <a:ext uri="{0D108BD9-81ED-4DB2-BD59-A6C34878D82A}">
                    <a16:rowId xmlns:a16="http://schemas.microsoft.com/office/drawing/2014/main" val="10001"/>
                  </a:ext>
                </a:extLst>
              </a:tr>
              <a:tr h="477007">
                <a:tc>
                  <a:txBody>
                    <a:bodyPr/>
                    <a:lstStyle/>
                    <a:p>
                      <a:r>
                        <a:rPr lang="en-US" sz="1400" dirty="0"/>
                        <a:t>Over fit</a:t>
                      </a:r>
                    </a:p>
                  </a:txBody>
                  <a:tcPr/>
                </a:tc>
                <a:tc>
                  <a:txBody>
                    <a:bodyPr/>
                    <a:lstStyle/>
                    <a:p>
                      <a:r>
                        <a:rPr lang="en-US" sz="1400" dirty="0"/>
                        <a:t>High</a:t>
                      </a:r>
                    </a:p>
                  </a:txBody>
                  <a:tcPr/>
                </a:tc>
                <a:tc>
                  <a:txBody>
                    <a:bodyPr/>
                    <a:lstStyle/>
                    <a:p>
                      <a:r>
                        <a:rPr lang="en-US" sz="1400" dirty="0"/>
                        <a:t>Low</a:t>
                      </a:r>
                    </a:p>
                  </a:txBody>
                  <a:tcPr/>
                </a:tc>
                <a:tc>
                  <a:txBody>
                    <a:bodyPr/>
                    <a:lstStyle/>
                    <a:p>
                      <a:r>
                        <a:rPr lang="en-US" sz="1400" dirty="0"/>
                        <a:t>Add more data to capture enough</a:t>
                      </a:r>
                      <a:r>
                        <a:rPr lang="en-US" sz="1400" baseline="0" dirty="0"/>
                        <a:t> variance or add/change the</a:t>
                      </a:r>
                      <a:r>
                        <a:rPr lang="en-US" sz="1400" dirty="0"/>
                        <a:t> dataset features</a:t>
                      </a:r>
                    </a:p>
                  </a:txBody>
                  <a:tcPr/>
                </a:tc>
                <a:extLst>
                  <a:ext uri="{0D108BD9-81ED-4DB2-BD59-A6C34878D82A}">
                    <a16:rowId xmlns:a16="http://schemas.microsoft.com/office/drawing/2014/main" val="10002"/>
                  </a:ext>
                </a:extLst>
              </a:tr>
              <a:tr h="315064">
                <a:tc>
                  <a:txBody>
                    <a:bodyPr/>
                    <a:lstStyle/>
                    <a:p>
                      <a:r>
                        <a:rPr lang="en-US" sz="1400" dirty="0"/>
                        <a:t>Just fit</a:t>
                      </a:r>
                    </a:p>
                  </a:txBody>
                  <a:tcPr/>
                </a:tc>
                <a:tc>
                  <a:txBody>
                    <a:bodyPr/>
                    <a:lstStyle/>
                    <a:p>
                      <a:r>
                        <a:rPr lang="en-US" sz="1400" dirty="0"/>
                        <a:t>High</a:t>
                      </a:r>
                    </a:p>
                  </a:txBody>
                  <a:tcPr/>
                </a:tc>
                <a:tc>
                  <a:txBody>
                    <a:bodyPr/>
                    <a:lstStyle/>
                    <a:p>
                      <a:r>
                        <a:rPr lang="en-US" sz="1400" dirty="0"/>
                        <a:t>High</a:t>
                      </a:r>
                    </a:p>
                  </a:txBody>
                  <a:tcPr/>
                </a:tc>
                <a:tc>
                  <a:txBody>
                    <a:bodyPr/>
                    <a:lstStyle/>
                    <a:p>
                      <a:endParaRPr lang="en-US" sz="1400" dirty="0"/>
                    </a:p>
                  </a:txBody>
                  <a:tcPr/>
                </a:tc>
                <a:extLst>
                  <a:ext uri="{0D108BD9-81ED-4DB2-BD59-A6C34878D82A}">
                    <a16:rowId xmlns:a16="http://schemas.microsoft.com/office/drawing/2014/main" val="10003"/>
                  </a:ext>
                </a:extLst>
              </a:tr>
            </a:tbl>
          </a:graphicData>
        </a:graphic>
      </p:graphicFrame>
      <p:pic>
        <p:nvPicPr>
          <p:cNvPr id="6" name="Picture 5"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9336" r="19374" b="12489"/>
          <a:stretch/>
        </p:blipFill>
        <p:spPr>
          <a:xfrm>
            <a:off x="1331640" y="3451819"/>
            <a:ext cx="6264696" cy="2857501"/>
          </a:xfrm>
          <a:prstGeom prst="rect">
            <a:avLst/>
          </a:prstGeom>
        </p:spPr>
      </p:pic>
    </p:spTree>
    <p:extLst>
      <p:ext uri="{BB962C8B-B14F-4D97-AF65-F5344CB8AC3E}">
        <p14:creationId xmlns:p14="http://schemas.microsoft.com/office/powerpoint/2010/main" val="6951216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normAutofit/>
          </a:bodyPr>
          <a:lstStyle/>
          <a:p>
            <a:r>
              <a:rPr lang="en-US" dirty="0"/>
              <a:t>Deep Learning vs Other Machine Learning</a:t>
            </a:r>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tend to have a lot of </a:t>
            </a:r>
            <a:r>
              <a:rPr lang="en-US" sz="1600" b="1" dirty="0">
                <a:solidFill>
                  <a:srgbClr val="0070C0"/>
                </a:solidFill>
              </a:rPr>
              <a:t>parameters</a:t>
            </a:r>
            <a:r>
              <a:rPr lang="en-US" sz="1600" dirty="0"/>
              <a:t>, hence requires sufficiently </a:t>
            </a:r>
            <a:r>
              <a:rPr lang="en-US" sz="1600" b="1" dirty="0">
                <a:solidFill>
                  <a:srgbClr val="0070C0"/>
                </a:solidFill>
              </a:rPr>
              <a:t>large volume of data </a:t>
            </a:r>
            <a:r>
              <a:rPr lang="en-US" sz="1600" dirty="0"/>
              <a:t>to train and more computation power</a:t>
            </a:r>
          </a:p>
          <a:p>
            <a:pPr>
              <a:buFont typeface="Arial" panose="020B0604020202020204" pitchFamily="34" charset="0"/>
              <a:buChar char="•"/>
            </a:pPr>
            <a:endParaRPr lang="en-US" sz="1600" dirty="0"/>
          </a:p>
          <a:p>
            <a:pPr>
              <a:buFont typeface="Arial" panose="020B0604020202020204" pitchFamily="34" charset="0"/>
              <a:buChar char="•"/>
            </a:pPr>
            <a:r>
              <a:rPr lang="en-US" sz="1600" dirty="0"/>
              <a:t>When the data volume is less, traditional methods tend to perform better that deep-learning ones. However, when the data volume is huge, the deep-learning method wins over traditional methods. (Hence Deep Learning is more </a:t>
            </a:r>
            <a:r>
              <a:rPr lang="en-US" sz="1600" b="1" dirty="0">
                <a:solidFill>
                  <a:srgbClr val="0070C0"/>
                </a:solidFill>
              </a:rPr>
              <a:t>scalable</a:t>
            </a:r>
            <a:r>
              <a:rPr lang="en-US" sz="1600" dirty="0"/>
              <a:t>) </a:t>
            </a:r>
          </a:p>
          <a:p>
            <a:pPr>
              <a:buFont typeface="Arial" panose="020B0604020202020204" pitchFamily="34" charset="0"/>
              <a:buChar char="•"/>
            </a:pPr>
            <a:endParaRPr lang="en-US" sz="1600" dirty="0"/>
          </a:p>
          <a:p>
            <a:pPr marL="0" indent="0"/>
            <a:r>
              <a:rPr lang="en-US" sz="1600" b="1" dirty="0"/>
              <a:t>Ref</a:t>
            </a:r>
            <a:r>
              <a:rPr lang="en-US" sz="1600" dirty="0"/>
              <a:t>: </a:t>
            </a:r>
            <a:r>
              <a:rPr lang="en-US" sz="1600" dirty="0">
                <a:hlinkClick r:id="rId2"/>
              </a:rPr>
              <a:t>The Number of Hidden Layers</a:t>
            </a:r>
            <a:endParaRPr lang="en-US" sz="1600" dirty="0"/>
          </a:p>
          <a:p>
            <a:pPr>
              <a:buFont typeface="Arial" panose="020B0604020202020204" pitchFamily="34" charset="0"/>
              <a:buChar char="•"/>
            </a:pPr>
            <a:endParaRPr lang="en-US" sz="1600" dirty="0"/>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19926876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a:t>Deep Learning vs Other Machine Learning</a:t>
            </a:r>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model can scale easily and with thousands or million parameters to model. </a:t>
            </a:r>
            <a:r>
              <a:rPr lang="en-US" sz="1600" b="1" dirty="0">
                <a:solidFill>
                  <a:srgbClr val="0070C0"/>
                </a:solidFill>
              </a:rPr>
              <a:t>Great power comes great responsibility…….</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1984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Biz </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solidFill>
                  <a:srgbClr val="00072E"/>
                </a:solidFill>
              </a:rPr>
              <a:t>Competitor Analysis</a:t>
            </a:r>
            <a:endParaRPr lang="en-US" sz="1600" b="1" dirty="0">
              <a:solidFill>
                <a:srgbClr val="00072E"/>
              </a:solidFill>
            </a:endParaRPr>
          </a:p>
          <a:p>
            <a:pPr>
              <a:buFont typeface="Arial" panose="020B0604020202020204" pitchFamily="34" charset="0"/>
              <a:buChar char="•"/>
            </a:pPr>
            <a:endParaRPr lang="en-US" sz="1800" dirty="0"/>
          </a:p>
        </p:txBody>
      </p:sp>
      <p:sp>
        <p:nvSpPr>
          <p:cNvPr id="12" name="Rectangle 11"/>
          <p:cNvSpPr/>
          <p:nvPr/>
        </p:nvSpPr>
        <p:spPr>
          <a:xfrm>
            <a:off x="3741761" y="2019352"/>
            <a:ext cx="1564300" cy="369332"/>
          </a:xfrm>
          <a:prstGeom prst="rect">
            <a:avLst/>
          </a:prstGeom>
        </p:spPr>
        <p:txBody>
          <a:bodyPr wrap="square">
            <a:spAutoFit/>
          </a:bodyPr>
          <a:lstStyle/>
          <a:p>
            <a:r>
              <a:rPr lang="en-US" sz="1800" dirty="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
        <p:nvSpPr>
          <p:cNvPr id="4" name="Left Arrow 3"/>
          <p:cNvSpPr/>
          <p:nvPr/>
        </p:nvSpPr>
        <p:spPr bwMode="auto">
          <a:xfrm>
            <a:off x="7452320" y="5368448"/>
            <a:ext cx="1128852" cy="698763"/>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solidFill>
                  <a:srgbClr val="000000"/>
                </a:solidFill>
              </a:rPr>
              <a:t>Target</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0096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Fee Structure</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2% </a:t>
            </a:r>
            <a:r>
              <a:rPr lang="en-US" sz="1800" b="1" dirty="0">
                <a:solidFill>
                  <a:srgbClr val="0070C0"/>
                </a:solidFill>
              </a:rPr>
              <a:t>management fee </a:t>
            </a:r>
            <a:r>
              <a:rPr lang="en-US" sz="1800" dirty="0"/>
              <a:t>of net asset value (NAV) and 20% </a:t>
            </a:r>
            <a:r>
              <a:rPr lang="en-US" sz="1800" b="1" dirty="0">
                <a:solidFill>
                  <a:srgbClr val="0070C0"/>
                </a:solidFill>
              </a:rPr>
              <a:t>performance fee </a:t>
            </a:r>
            <a:r>
              <a:rPr lang="en-US" sz="1800" dirty="0"/>
              <a:t>of fund’s profit (aka </a:t>
            </a:r>
            <a:r>
              <a:rPr lang="en-US" sz="1800" b="1" dirty="0">
                <a:solidFill>
                  <a:srgbClr val="0070C0"/>
                </a:solidFill>
              </a:rPr>
              <a:t>2/20</a:t>
            </a:r>
            <a:r>
              <a:rPr lang="en-US" sz="1800" dirty="0"/>
              <a:t>). Performance fee is subjected to a </a:t>
            </a:r>
            <a:r>
              <a:rPr lang="en-US" sz="1800" b="1" dirty="0">
                <a:solidFill>
                  <a:srgbClr val="0070C0"/>
                </a:solidFill>
              </a:rPr>
              <a:t>high water mark </a:t>
            </a:r>
            <a:r>
              <a:rPr lang="en-US" sz="1800" dirty="0"/>
              <a:t>scheme. No </a:t>
            </a:r>
            <a:r>
              <a:rPr lang="en-US" sz="1800" b="1" dirty="0">
                <a:solidFill>
                  <a:srgbClr val="0070C0"/>
                </a:solidFill>
              </a:rPr>
              <a:t>hurdle rate </a:t>
            </a:r>
            <a:r>
              <a:rPr lang="en-US" sz="1800" dirty="0"/>
              <a:t>(min. rate of return before collecting performance fee)</a:t>
            </a:r>
            <a:r>
              <a:rPr lang="en-US" sz="1800" b="1" dirty="0">
                <a:solidFill>
                  <a:srgbClr val="0070C0"/>
                </a:solidFill>
              </a:rPr>
              <a:t> </a:t>
            </a:r>
            <a:r>
              <a:rPr lang="en-US" sz="1800" dirty="0"/>
              <a:t>is applicable. </a:t>
            </a: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25256004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Fee Structure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Mark: </a:t>
            </a:r>
            <a:r>
              <a:rPr lang="en-US" sz="1800" dirty="0"/>
              <a:t>the </a:t>
            </a:r>
            <a:r>
              <a:rPr lang="en-US" sz="1800" b="1" dirty="0">
                <a:solidFill>
                  <a:srgbClr val="0070C0"/>
                </a:solidFill>
              </a:rPr>
              <a:t>highest peak in value </a:t>
            </a:r>
            <a:r>
              <a:rPr lang="en-US" sz="1800" dirty="0"/>
              <a:t>that an fund</a:t>
            </a:r>
            <a:r>
              <a:rPr lang="en-US" sz="1800" dirty="0">
                <a:solidFill>
                  <a:srgbClr val="0070C0"/>
                </a:solidFill>
              </a:rPr>
              <a:t>. </a:t>
            </a:r>
            <a:r>
              <a:rPr lang="en-US" sz="1800" dirty="0"/>
              <a:t>It prevents performance-based fees </a:t>
            </a:r>
            <a:r>
              <a:rPr lang="en-US" sz="1800" b="1" dirty="0">
                <a:solidFill>
                  <a:srgbClr val="0070C0"/>
                </a:solidFill>
              </a:rPr>
              <a:t>charged twice </a:t>
            </a:r>
            <a:r>
              <a:rPr lang="en-US" sz="1800" dirty="0"/>
              <a:t>for the same amount of performance.</a:t>
            </a:r>
            <a:br>
              <a:rPr lang="en-US" sz="1800" dirty="0"/>
            </a:br>
            <a:r>
              <a:rPr lang="en-US" sz="1800" dirty="0"/>
              <a:t/>
            </a:r>
            <a:br>
              <a:rPr lang="en-US" sz="1800" dirty="0"/>
            </a:br>
            <a:r>
              <a:rPr lang="en-US" sz="1600" dirty="0"/>
              <a:t>Example:</a:t>
            </a:r>
            <a:r>
              <a:rPr lang="en-US" sz="1800" dirty="0"/>
              <a:t> </a:t>
            </a:r>
            <a:r>
              <a:rPr lang="en-US" sz="1600" dirty="0"/>
              <a:t>$500,000 of 20% Performance fee</a:t>
            </a:r>
          </a:p>
          <a:p>
            <a:r>
              <a:rPr lang="en-US" sz="1600" dirty="0"/>
              <a:t>	</a:t>
            </a:r>
          </a:p>
          <a:p>
            <a:r>
              <a:rPr lang="en-US" sz="1600" dirty="0"/>
              <a:t>	First month, the fund earns a 15% return; 20% fee on this $75,000 gain, which equates to $15,000. At this point, the high-water mark $575,000</a:t>
            </a:r>
          </a:p>
          <a:p>
            <a:endParaRPr lang="en-US" sz="1600" dirty="0"/>
          </a:p>
          <a:p>
            <a:r>
              <a:rPr lang="en-US" sz="1600" dirty="0"/>
              <a:t>	 Second month, loses 20% to $460,000. </a:t>
            </a:r>
          </a:p>
          <a:p>
            <a:endParaRPr lang="en-US" sz="1600" dirty="0"/>
          </a:p>
          <a:p>
            <a:r>
              <a:rPr lang="en-US" sz="1600" dirty="0"/>
              <a:t>	Third month, earns a profit of 50%: $460,000 to $690,000. </a:t>
            </a:r>
          </a:p>
          <a:p>
            <a:r>
              <a:rPr lang="en-US" sz="1600" dirty="0"/>
              <a:t>	With a high-water mark in place, all gains from $460,000 to $575,000 are disregarded. </a:t>
            </a:r>
          </a:p>
          <a:p>
            <a:r>
              <a:rPr lang="en-US" sz="1600" dirty="0"/>
              <a:t>	But gains above the high-water mark are subject to the performance-based fee. 20% on the gains from $575,000 to $690,000, which is an additional $23,000.</a:t>
            </a:r>
          </a:p>
        </p:txBody>
      </p:sp>
    </p:spTree>
    <p:extLst>
      <p:ext uri="{BB962C8B-B14F-4D97-AF65-F5344CB8AC3E}">
        <p14:creationId xmlns:p14="http://schemas.microsoft.com/office/powerpoint/2010/main" val="11568577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lstStyle/>
          <a:p>
            <a:r>
              <a:rPr lang="en-US" dirty="0"/>
              <a:t>Trading Strategies - Risk Management</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Maintain sustainability of the trading strategies, and to </a:t>
            </a:r>
            <a:r>
              <a:rPr lang="en-US" sz="1800" b="1" dirty="0">
                <a:solidFill>
                  <a:srgbClr val="0070C0"/>
                </a:solidFill>
              </a:rPr>
              <a:t>prevent catastrophic events</a:t>
            </a:r>
            <a:r>
              <a:rPr lang="en-US" sz="1800" dirty="0"/>
              <a:t> (such as program bugs or extreme market conditions) that could cause significant loss to the portfolio. This is to guarantee that the trading strategies do not lose more than a prefixed amount or a  percentage of Asset Under Management.</a:t>
            </a:r>
          </a:p>
          <a:p>
            <a:pPr lvl="1">
              <a:buFont typeface="Arial" panose="020B0604020202020204" pitchFamily="34" charset="0"/>
              <a:buChar char="•"/>
            </a:pPr>
            <a:endParaRPr lang="en-US" sz="1600" b="1" dirty="0"/>
          </a:p>
          <a:p>
            <a:pPr lvl="1">
              <a:buFont typeface="Arial" panose="020B0604020202020204" pitchFamily="34" charset="0"/>
              <a:buChar char="•"/>
            </a:pPr>
            <a:r>
              <a:rPr lang="en-US" sz="1600" b="1" dirty="0"/>
              <a:t>Strategy Stop Loss: </a:t>
            </a:r>
            <a:r>
              <a:rPr lang="en-US" sz="1600" dirty="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order is automatically created</a:t>
            </a:r>
            <a:r>
              <a:rPr lang="en-US" sz="1600" dirty="0"/>
              <a:t>. The strategy can only tolerate a certain amount of unrealized loss, before the position is automatically cut.</a:t>
            </a:r>
          </a:p>
          <a:p>
            <a:pPr marL="457200" lvl="1" indent="0">
              <a:buNone/>
            </a:pPr>
            <a:r>
              <a:rPr lang="en-US" sz="1600" dirty="0"/>
              <a:t>   </a:t>
            </a:r>
          </a:p>
          <a:p>
            <a:pPr lvl="1">
              <a:buFont typeface="Arial" panose="020B0604020202020204" pitchFamily="34" charset="0"/>
              <a:buChar char="•"/>
            </a:pPr>
            <a:r>
              <a:rPr lang="en-US" sz="1600" b="1" dirty="0"/>
              <a:t>Daily Stop Loss: </a:t>
            </a:r>
            <a:r>
              <a:rPr lang="en-US" sz="1600" dirty="0"/>
              <a:t>on 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Tree>
    <p:extLst>
      <p:ext uri="{BB962C8B-B14F-4D97-AF65-F5344CB8AC3E}">
        <p14:creationId xmlns:p14="http://schemas.microsoft.com/office/powerpoint/2010/main" val="1953691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Learning + Reinforcement Learning</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grpSp>
        <p:nvGrpSpPr>
          <p:cNvPr id="4" name="Group 3"/>
          <p:cNvGrpSpPr/>
          <p:nvPr/>
        </p:nvGrpSpPr>
        <p:grpSpPr>
          <a:xfrm>
            <a:off x="683568" y="2223151"/>
            <a:ext cx="4329953" cy="3726129"/>
            <a:chOff x="683568" y="2244913"/>
            <a:chExt cx="4329953" cy="3726129"/>
          </a:xfrm>
        </p:grpSpPr>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3"/>
              <a:ext cx="4329953" cy="3726129"/>
            </a:xfrm>
            <a:prstGeom prst="rect">
              <a:avLst/>
            </a:prstGeom>
          </p:spPr>
        </p:pic>
        <p:sp>
          <p:nvSpPr>
            <p:cNvPr id="2" name="TextBox 1"/>
            <p:cNvSpPr txBox="1"/>
            <p:nvPr/>
          </p:nvSpPr>
          <p:spPr>
            <a:xfrm>
              <a:off x="1187624" y="5110445"/>
              <a:ext cx="3103735" cy="338554"/>
            </a:xfrm>
            <a:prstGeom prst="rect">
              <a:avLst/>
            </a:prstGeom>
            <a:noFill/>
          </p:spPr>
          <p:txBody>
            <a:bodyPr wrap="none" rtlCol="0">
              <a:spAutoFit/>
            </a:bodyPr>
            <a:lstStyle/>
            <a:p>
              <a:r>
                <a:rPr lang="en-US" sz="1600" dirty="0">
                  <a:solidFill>
                    <a:schemeClr val="bg1"/>
                  </a:solidFill>
                </a:rPr>
                <a:t>Kung Fu + Football = Good idea</a:t>
              </a:r>
            </a:p>
          </p:txBody>
        </p:sp>
      </p:grpSp>
      <p:sp>
        <p:nvSpPr>
          <p:cNvPr id="24" name="Cloud Callout 23"/>
          <p:cNvSpPr/>
          <p:nvPr/>
        </p:nvSpPr>
        <p:spPr bwMode="auto">
          <a:xfrm>
            <a:off x="2294442" y="1844824"/>
            <a:ext cx="66247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a:solidFill>
                  <a:srgbClr val="C00000"/>
                </a:solidFill>
                <a:latin typeface="+mj-lt"/>
                <a:ea typeface="新細明體" panose="02020500000000000000" pitchFamily="18" charset="-120"/>
              </a:rPr>
              <a:t>Deep Learning + </a:t>
            </a:r>
          </a:p>
          <a:p>
            <a:r>
              <a:rPr lang="en-US" altLang="zh-CN" b="1" dirty="0">
                <a:solidFill>
                  <a:srgbClr val="C00000"/>
                </a:solidFill>
                <a:latin typeface="+mj-lt"/>
                <a:ea typeface="新細明體" panose="02020500000000000000" pitchFamily="18" charset="-120"/>
              </a:rPr>
              <a:t>Reinforcement Learning</a:t>
            </a:r>
          </a:p>
        </p:txBody>
      </p:sp>
    </p:spTree>
    <p:extLst>
      <p:ext uri="{BB962C8B-B14F-4D97-AF65-F5344CB8AC3E}">
        <p14:creationId xmlns:p14="http://schemas.microsoft.com/office/powerpoint/2010/main" val="209147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Workflow</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12433751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Workflow</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Data: </a:t>
            </a:r>
            <a:r>
              <a:rPr lang="en-US" sz="1800" dirty="0"/>
              <a:t>sourced from </a:t>
            </a:r>
            <a:r>
              <a:rPr lang="en-US" sz="1800" b="1" dirty="0">
                <a:solidFill>
                  <a:srgbClr val="0070C0"/>
                </a:solidFill>
              </a:rPr>
              <a:t>data providers </a:t>
            </a:r>
            <a:r>
              <a:rPr lang="en-US" sz="1800" dirty="0"/>
              <a:t>(such IB, </a:t>
            </a:r>
            <a:r>
              <a:rPr lang="en-US" sz="1800" dirty="0" err="1"/>
              <a:t>HKEx</a:t>
            </a:r>
            <a:r>
              <a:rPr lang="en-US" sz="1800" dirty="0"/>
              <a:t>). 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Processing:</a:t>
            </a:r>
            <a:r>
              <a:rPr lang="en-US" sz="1800" dirty="0"/>
              <a:t> derive </a:t>
            </a:r>
            <a:r>
              <a:rPr lang="en-US" sz="1800" b="1" dirty="0">
                <a:solidFill>
                  <a:srgbClr val="0070C0"/>
                </a:solidFill>
              </a:rPr>
              <a:t>features from raw data </a:t>
            </a:r>
            <a:r>
              <a:rPr lang="en-US" sz="1800" dirty="0"/>
              <a:t>(such as bid/ask spread and imbalance, queue size, short term money flow from the historical tick data). </a:t>
            </a:r>
            <a:r>
              <a:rPr lang="en-US" sz="1800" b="1" dirty="0">
                <a:solidFill>
                  <a:srgbClr val="0070C0"/>
                </a:solidFill>
              </a:rPr>
              <a:t>Pre-process</a:t>
            </a:r>
            <a:r>
              <a:rPr lang="en-US" sz="1800" dirty="0"/>
              <a:t> the data, for instance, adjusting the price from corporation actions or holiday. </a:t>
            </a:r>
          </a:p>
          <a:p>
            <a:pPr>
              <a:buFont typeface="Arial" panose="020B0604020202020204" pitchFamily="34" charset="0"/>
              <a:buChar char="•"/>
            </a:pPr>
            <a:endParaRPr lang="en-US" sz="1800" dirty="0"/>
          </a:p>
          <a:p>
            <a:pPr>
              <a:buFont typeface="Arial" panose="020B0604020202020204" pitchFamily="34" charset="0"/>
              <a:buChar char="•"/>
            </a:pPr>
            <a:r>
              <a:rPr lang="en-US" sz="1800" b="1" dirty="0"/>
              <a:t>EDA (Exploratory Data Analysis):</a:t>
            </a:r>
            <a:r>
              <a:rPr lang="en-US" sz="1800" dirty="0"/>
              <a:t> analyze/</a:t>
            </a:r>
            <a:r>
              <a:rPr lang="en-US" sz="1800" b="1" dirty="0">
                <a:solidFill>
                  <a:srgbClr val="0070C0"/>
                </a:solidFill>
              </a:rPr>
              <a:t>visualize</a:t>
            </a:r>
            <a:r>
              <a:rPr lang="en-US" sz="1800" dirty="0"/>
              <a:t> (e.g. scatter plot) the data sets to </a:t>
            </a:r>
            <a:r>
              <a:rPr lang="en-US" sz="1800" b="1" dirty="0">
                <a:solidFill>
                  <a:srgbClr val="0070C0"/>
                </a:solidFill>
              </a:rPr>
              <a:t>summarize their main characteristics and relationships</a:t>
            </a:r>
            <a:r>
              <a:rPr lang="en-US" sz="1800" dirty="0"/>
              <a:t>. Depends 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6780516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Workflow</a:t>
            </a:r>
          </a:p>
        </p:txBody>
      </p:sp>
      <p:sp>
        <p:nvSpPr>
          <p:cNvPr id="7" name="Content Placeholder 1"/>
          <p:cNvSpPr txBox="1">
            <a:spLocks/>
          </p:cNvSpPr>
          <p:nvPr/>
        </p:nvSpPr>
        <p:spPr>
          <a:xfrm>
            <a:off x="395536" y="1700808"/>
            <a:ext cx="8424936"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Clustering: </a:t>
            </a:r>
            <a:r>
              <a:rPr lang="en-US" sz="1800" dirty="0"/>
              <a:t>feature extraction/clustering to </a:t>
            </a:r>
            <a:r>
              <a:rPr lang="en-US" sz="1800" b="1" dirty="0">
                <a:solidFill>
                  <a:srgbClr val="0070C0"/>
                </a:solidFill>
              </a:rPr>
              <a:t>systematically group or reduce the feature set </a:t>
            </a:r>
            <a:r>
              <a:rPr lang="en-US" sz="1800" dirty="0"/>
              <a:t>which simplify the underlying model and ease the computation time. It 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a:p>
          <a:p>
            <a:endParaRPr lang="en-US" sz="1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a:t>This example is using Factor Analysis 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40421481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Workflow</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Back Testing</a:t>
            </a:r>
            <a:r>
              <a:rPr lang="en-US" sz="1800" dirty="0"/>
              <a:t>: use </a:t>
            </a:r>
            <a:r>
              <a:rPr lang="en-US" sz="1800" b="1" dirty="0">
                <a:solidFill>
                  <a:srgbClr val="0070C0"/>
                </a:solidFill>
              </a:rPr>
              <a:t>historical data </a:t>
            </a:r>
            <a:r>
              <a:rPr lang="en-US" sz="1800" dirty="0"/>
              <a:t>to evaluate the trading strategies performance, P&amp;L and Win Ratio</a:t>
            </a:r>
          </a:p>
          <a:p>
            <a:pPr>
              <a:buFont typeface="Arial" panose="020B0604020202020204" pitchFamily="34" charset="0"/>
              <a:buChar char="•"/>
            </a:pPr>
            <a:endParaRPr lang="en-US" sz="1800" b="1" dirty="0"/>
          </a:p>
          <a:p>
            <a:pPr lvl="1">
              <a:buFont typeface="Arial" panose="020B0604020202020204" pitchFamily="34" charset="0"/>
              <a:buChar char="•"/>
            </a:pPr>
            <a:r>
              <a:rPr lang="en-US" sz="1600" b="1" dirty="0"/>
              <a:t>Prevention of Data Snooping Bias:</a:t>
            </a:r>
            <a:r>
              <a:rPr lang="en-US" sz="1600" dirty="0"/>
              <a:t> is a common mistake in trading strategy simulation where </a:t>
            </a:r>
            <a:r>
              <a:rPr lang="en-US" sz="1600" b="1" dirty="0">
                <a:solidFill>
                  <a:srgbClr val="0070C0"/>
                </a:solidFill>
              </a:rPr>
              <a:t>an algorithm makes a forecast based on information in the future</a:t>
            </a:r>
            <a:r>
              <a:rPr lang="en-US" sz="1600" dirty="0"/>
              <a:t>, as full price history is already made available to the simulation. One way is to </a:t>
            </a:r>
            <a:r>
              <a:rPr lang="en-US" sz="1600" b="1" dirty="0">
                <a:solidFill>
                  <a:srgbClr val="0070C0"/>
                </a:solidFill>
              </a:rPr>
              <a:t>replay market data tick by tick </a:t>
            </a:r>
            <a:r>
              <a:rPr lang="en-US" sz="1600" dirty="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t>Market Impact</a:t>
            </a:r>
            <a:r>
              <a:rPr lang="en-US" sz="1600" dirty="0"/>
              <a:t>: it is hard to model the </a:t>
            </a:r>
            <a:r>
              <a:rPr lang="en-US" sz="1600" b="1" dirty="0">
                <a:solidFill>
                  <a:srgbClr val="0070C0"/>
                </a:solidFill>
              </a:rPr>
              <a:t>market impact caused by your trade </a:t>
            </a:r>
            <a:r>
              <a:rPr lang="en-US" sz="1600" dirty="0"/>
              <a:t>as it’s obviously not happened historically !</a:t>
            </a:r>
          </a:p>
        </p:txBody>
      </p:sp>
    </p:spTree>
    <p:extLst>
      <p:ext uri="{BB962C8B-B14F-4D97-AF65-F5344CB8AC3E}">
        <p14:creationId xmlns:p14="http://schemas.microsoft.com/office/powerpoint/2010/main" val="5261671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Supervised Learning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a:t>Challenges in Supervised Learning on trading:</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Supervised learning learns a relationship (e.g. order book features to price movement) but it </a:t>
            </a:r>
            <a:r>
              <a:rPr lang="en-US" sz="1600" b="1" dirty="0">
                <a:solidFill>
                  <a:srgbClr val="0070C0"/>
                </a:solidFill>
              </a:rPr>
              <a:t>does not imply a policy</a:t>
            </a:r>
            <a:r>
              <a:rPr lang="en-US" sz="1600" dirty="0"/>
              <a:t>: what 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on</a:t>
            </a:r>
          </a:p>
          <a:p>
            <a:pPr marL="28575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a:solidFill>
                  <a:srgbClr val="0070C0"/>
                </a:solidFill>
              </a:rPr>
              <a:t>No liquidity </a:t>
            </a:r>
            <a:r>
              <a:rPr lang="en-US" sz="1600" dirty="0"/>
              <a:t>in the best order book levels, network latencies, and fees, none of which the supervised model could take into account.</a:t>
            </a:r>
          </a:p>
          <a:p>
            <a:pPr marL="285750" indent="-285750">
              <a:buFont typeface="Arial" panose="020B0604020202020204" pitchFamily="34" charset="0"/>
              <a:buChar char="•"/>
            </a:pPr>
            <a:endParaRPr lang="en-US" sz="1600" dirty="0"/>
          </a:p>
          <a:p>
            <a:pPr lvl="0">
              <a:buFont typeface="Arial" panose="020B0604020202020204" pitchFamily="34" charset="0"/>
              <a:buChar char="•"/>
            </a:pPr>
            <a:endParaRPr lang="en-US" sz="1600" dirty="0"/>
          </a:p>
        </p:txBody>
      </p:sp>
    </p:spTree>
    <p:extLst>
      <p:ext uri="{BB962C8B-B14F-4D97-AF65-F5344CB8AC3E}">
        <p14:creationId xmlns:p14="http://schemas.microsoft.com/office/powerpoint/2010/main" val="42652530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fontAlgn="auto">
              <a:spcBef>
                <a:spcPts val="0"/>
              </a:spcBef>
              <a:spcAft>
                <a:spcPts val="0"/>
              </a:spcAft>
            </a:pPr>
            <a:r>
              <a:rPr lang="en-US" sz="1800" b="1" dirty="0">
                <a:solidFill>
                  <a:srgbClr val="292934"/>
                </a:solidFill>
                <a:cs typeface="+mn-cs"/>
              </a:rPr>
              <a:t>Benefits of Reinforcement Learning on trading:</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Instead of needing to hand-code a rule-based policy, Reinforcement Learning </a:t>
            </a:r>
            <a:r>
              <a:rPr lang="en-US" sz="1600" b="1" dirty="0">
                <a:solidFill>
                  <a:srgbClr val="0070C0"/>
                </a:solidFill>
              </a:rPr>
              <a:t>directly learns a policy (strategy)</a:t>
            </a:r>
            <a:r>
              <a:rPr lang="en-US" sz="1600" dirty="0"/>
              <a: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Trained directly in </a:t>
            </a:r>
            <a:r>
              <a:rPr lang="en-US" sz="1600" b="1" dirty="0">
                <a:solidFill>
                  <a:srgbClr val="0070C0"/>
                </a:solidFill>
              </a:rPr>
              <a:t>Simulation Environments </a:t>
            </a:r>
            <a:r>
              <a:rPr lang="en-US" sz="1600" dirty="0"/>
              <a:t>and able to </a:t>
            </a:r>
            <a:r>
              <a:rPr lang="en-US" sz="1600" b="1" dirty="0">
                <a:solidFill>
                  <a:srgbClr val="0070C0"/>
                </a:solidFill>
              </a:rPr>
              <a:t>model other agents </a:t>
            </a:r>
            <a:r>
              <a:rPr lang="en-US" sz="1600" dirty="0"/>
              <a:t>(market participants)</a:t>
            </a:r>
          </a:p>
          <a:p>
            <a:pPr marL="285750" lvl="0" indent="-285750">
              <a:buFont typeface="Arial" panose="020B0604020202020204" pitchFamily="34" charset="0"/>
              <a:buChar char="•"/>
            </a:pPr>
            <a:endParaRPr lang="en-US" sz="1600" b="1" dirty="0">
              <a:solidFill>
                <a:srgbClr val="0070C0"/>
              </a:solidFill>
            </a:endParaRPr>
          </a:p>
          <a:p>
            <a:pPr marL="285750" lvl="0" indent="-285750">
              <a:buFont typeface="Arial" panose="020B0604020202020204" pitchFamily="34" charset="0"/>
              <a:buChar char="•"/>
            </a:pPr>
            <a:r>
              <a:rPr lang="en-US" sz="1600" dirty="0"/>
              <a:t>Automatically determine </a:t>
            </a:r>
            <a:r>
              <a:rPr lang="en-US" sz="1600" b="1" dirty="0">
                <a:solidFill>
                  <a:srgbClr val="0070C0"/>
                </a:solidFill>
              </a:rPr>
              <a:t>what actions to do </a:t>
            </a:r>
            <a:r>
              <a:rPr lang="en-US" sz="1600" dirty="0"/>
              <a:t>and</a:t>
            </a:r>
            <a:r>
              <a:rPr lang="en-US" sz="1600" b="1" dirty="0">
                <a:solidFill>
                  <a:srgbClr val="0070C0"/>
                </a:solidFill>
              </a:rPr>
              <a:t> what position to hold at each trading time</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endParaRPr lang="en-US" sz="1600" dirty="0"/>
          </a:p>
          <a:p>
            <a:pPr marL="0" lvl="0" indent="0"/>
            <a:r>
              <a:rPr lang="en-US" sz="1600" b="1" dirty="0"/>
              <a:t>Reference </a:t>
            </a:r>
          </a:p>
          <a:p>
            <a:pPr marL="285750" indent="-285750">
              <a:buFont typeface="Arial" panose="020B0604020202020204" pitchFamily="34" charset="0"/>
              <a:buChar char="•"/>
            </a:pPr>
            <a:r>
              <a:rPr lang="en-US" sz="1600" dirty="0">
                <a:hlinkClick r:id="rId2"/>
              </a:rPr>
              <a:t>From Candlestick Charts to Investment Decisions</a:t>
            </a:r>
            <a:endParaRPr lang="en-US" sz="1600" dirty="0"/>
          </a:p>
          <a:p>
            <a:pPr marL="285750" indent="-285750">
              <a:buFont typeface="Arial" panose="020B0604020202020204" pitchFamily="34" charset="0"/>
              <a:buChar char="•"/>
            </a:pPr>
            <a:r>
              <a:rPr lang="en-US" sz="1600" dirty="0">
                <a:hlinkClick r:id="rId3"/>
              </a:rPr>
              <a:t>Reinforcement Learning on Trading</a:t>
            </a:r>
            <a:endParaRPr lang="en-US" sz="1600" dirty="0"/>
          </a:p>
          <a:p>
            <a:pPr marL="0" lvl="0" indent="0"/>
            <a:endParaRPr lang="en-US" sz="1600" dirty="0"/>
          </a:p>
          <a:p>
            <a:pPr marL="0" lvl="0" indent="0"/>
            <a:endParaRPr lang="en-US" sz="1600" dirty="0"/>
          </a:p>
        </p:txBody>
      </p:sp>
    </p:spTree>
    <p:extLst>
      <p:ext uri="{BB962C8B-B14F-4D97-AF65-F5344CB8AC3E}">
        <p14:creationId xmlns:p14="http://schemas.microsoft.com/office/powerpoint/2010/main" val="5922985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Trading Charts</a:t>
            </a:r>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solidFill>
                  <a:srgbClr val="0070C0"/>
                </a:solidFill>
              </a:rPr>
              <a:t>Mimic human traders </a:t>
            </a:r>
            <a:r>
              <a:rPr lang="en-US" sz="1800" dirty="0"/>
              <a:t>on analyzing charts like </a:t>
            </a:r>
            <a:r>
              <a:rPr lang="en-US" sz="1800" b="1" dirty="0">
                <a:solidFill>
                  <a:srgbClr val="0070C0"/>
                </a:solidFill>
              </a:rPr>
              <a:t>Candle Sticks</a:t>
            </a:r>
            <a:r>
              <a:rPr lang="en-US" sz="1800" dirty="0"/>
              <a:t>, RSI and Moving average. Generate useful analytics such as classifying the strength of certain signals, spotting anomaly and learning the underlying patters for future predictions.</a:t>
            </a:r>
          </a:p>
          <a:p>
            <a:pPr>
              <a:buFont typeface="Arial" panose="020B0604020202020204" pitchFamily="34" charset="0"/>
              <a:buChar char="•"/>
            </a:pPr>
            <a:endParaRPr lang="en-US" sz="1800" dirty="0"/>
          </a:p>
          <a:p>
            <a:pPr marL="0" indent="0"/>
            <a:endParaRPr lang="en-US" sz="1800" dirty="0"/>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092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Trading Charts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Analysis on graphs done by artificial intelligence (AI) has the following advantages over the traditional approach of raw 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AI can learn </a:t>
            </a:r>
            <a:r>
              <a:rPr lang="en-US" sz="1600" b="1" dirty="0">
                <a:solidFill>
                  <a:srgbClr val="0070C0"/>
                </a:solidFill>
              </a:rPr>
              <a:t>more and faster</a:t>
            </a:r>
          </a:p>
          <a:p>
            <a:endParaRPr lang="en-US" sz="1800" dirty="0"/>
          </a:p>
        </p:txBody>
      </p:sp>
    </p:spTree>
    <p:extLst>
      <p:ext uri="{BB962C8B-B14F-4D97-AF65-F5344CB8AC3E}">
        <p14:creationId xmlns:p14="http://schemas.microsoft.com/office/powerpoint/2010/main" val="38527869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Modules: </a:t>
            </a:r>
            <a:r>
              <a:rPr lang="en-US" sz="1800" dirty="0"/>
              <a:t>Chart Generator, CNN (Convolutional Neural Network) and </a:t>
            </a:r>
            <a:r>
              <a:rPr lang="en-US" sz="1800" dirty="0">
                <a:hlinkClick r:id="rId2"/>
              </a:rPr>
              <a:t>Deep-Q trading</a:t>
            </a:r>
            <a:r>
              <a:rPr lang="en-US" sz="1800" dirty="0"/>
              <a:t> (Reinforcement Learning)</a:t>
            </a:r>
          </a:p>
          <a:p>
            <a:pPr lvl="0"/>
            <a:endParaRPr lang="en-US" sz="1800" b="1" dirty="0"/>
          </a:p>
        </p:txBody>
      </p:sp>
      <p:grpSp>
        <p:nvGrpSpPr>
          <p:cNvPr id="15" name="Group 14"/>
          <p:cNvGrpSpPr/>
          <p:nvPr/>
        </p:nvGrpSpPr>
        <p:grpSpPr>
          <a:xfrm>
            <a:off x="449542" y="2708920"/>
            <a:ext cx="6714746" cy="749027"/>
            <a:chOff x="107504" y="3184240"/>
            <a:chExt cx="6714746" cy="749027"/>
          </a:xfrm>
        </p:grpSpPr>
        <p:sp>
          <p:nvSpPr>
            <p:cNvPr id="2" name="Rectangle 1"/>
            <p:cNvSpPr/>
            <p:nvPr/>
          </p:nvSpPr>
          <p:spPr bwMode="auto">
            <a:xfrm>
              <a:off x="19977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rPr>
                <a:t>Chart Generator</a:t>
              </a:r>
            </a:p>
          </p:txBody>
        </p:sp>
        <p:sp>
          <p:nvSpPr>
            <p:cNvPr id="8" name="Rectangle 7"/>
            <p:cNvSpPr/>
            <p:nvPr/>
          </p:nvSpPr>
          <p:spPr bwMode="auto">
            <a:xfrm>
              <a:off x="55981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800" dirty="0"/>
                <a:t>Deep-Q trading</a:t>
              </a:r>
              <a:endParaRPr lang="en-US" sz="18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797914" y="3213187"/>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t>CNN</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107504" y="3213187"/>
              <a:ext cx="1656184" cy="648072"/>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11" idx="6"/>
              <a:endCxn id="2" idx="1"/>
            </p:cNvCxnSpPr>
            <p:nvPr/>
          </p:nvCxnSpPr>
          <p:spPr bwMode="auto">
            <a:xfrm>
              <a:off x="1763688" y="3537223"/>
              <a:ext cx="234026" cy="705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3210837" y="3400264"/>
              <a:ext cx="587077" cy="288032"/>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5022050" y="3400264"/>
              <a:ext cx="576064" cy="288032"/>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789040"/>
            <a:ext cx="51435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6345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Trading Charts</a:t>
            </a:r>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Chart Generator</a:t>
            </a:r>
            <a:r>
              <a:rPr lang="en-US" sz="1800" dirty="0"/>
              <a:t>: read from </a:t>
            </a:r>
            <a:r>
              <a:rPr lang="en-US" sz="1800" b="1" dirty="0">
                <a:solidFill>
                  <a:srgbClr val="0070C0"/>
                </a:solidFill>
              </a:rPr>
              <a:t>raw financial data / feature set </a:t>
            </a:r>
            <a:r>
              <a:rPr lang="en-US" sz="1800" dirty="0"/>
              <a:t>to generate trading charts.</a:t>
            </a:r>
          </a:p>
          <a:p>
            <a:pPr>
              <a:buFont typeface="Arial" panose="020B0604020202020204" pitchFamily="34" charset="0"/>
              <a:buChar char="•"/>
            </a:pPr>
            <a:endParaRPr lang="en-US" sz="1800" dirty="0"/>
          </a:p>
          <a:p>
            <a:pPr>
              <a:buFont typeface="Arial" panose="020B0604020202020204" pitchFamily="34" charset="0"/>
              <a:buChar char="•"/>
            </a:pPr>
            <a:r>
              <a:rPr lang="en-US" sz="1800" dirty="0"/>
              <a:t>Depends on the duration of the trend (</a:t>
            </a:r>
            <a:r>
              <a:rPr lang="en-US" sz="1800" b="1" dirty="0">
                <a:solidFill>
                  <a:srgbClr val="0070C0"/>
                </a:solidFill>
              </a:rPr>
              <a:t>short-term trend or long-term trend</a:t>
            </a:r>
            <a:r>
              <a:rPr lang="en-US" sz="1800" dirty="0"/>
              <a:t>), each candle bar can a 1-min bar, 5-min, 15-min etc. and up to 1-year </a:t>
            </a:r>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466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a:t>
            </a:r>
          </a:p>
        </p:txBody>
      </p:sp>
      <p:sp>
        <p:nvSpPr>
          <p:cNvPr id="8" name="AutoShape 4" descr="Atari - Solving Games with AI 🤖 (Part 1: Reinforcement Learning) | by Greg  Surma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tari - Solving Games with AI 🤖 (Part 1: Reinforcement Learning) | by Greg  Surma | Mediu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107504" y="1917330"/>
            <a:ext cx="4824535" cy="3815926"/>
            <a:chOff x="1691680" y="1228907"/>
            <a:chExt cx="5190133" cy="4105093"/>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188" y="1524000"/>
              <a:ext cx="4619625"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507754"/>
              <a:ext cx="1408137" cy="140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1228907"/>
              <a:ext cx="2223313" cy="1288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Content Placeholder 1"/>
          <p:cNvSpPr txBox="1">
            <a:spLocks/>
          </p:cNvSpPr>
          <p:nvPr/>
        </p:nvSpPr>
        <p:spPr>
          <a:xfrm>
            <a:off x="4716016" y="1779240"/>
            <a:ext cx="4176464" cy="37379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Just play the game and </a:t>
            </a:r>
            <a:r>
              <a:rPr lang="en-US" sz="1600" b="1" dirty="0">
                <a:solidFill>
                  <a:srgbClr val="0070C0"/>
                </a:solidFill>
              </a:rPr>
              <a:t>record each frame</a:t>
            </a:r>
            <a:r>
              <a:rPr lang="en-US" sz="1600" dirty="0"/>
              <a:t> (state) and action as the input and the corresponding reward as the output</a:t>
            </a:r>
          </a:p>
          <a:p>
            <a:pPr>
              <a:buFont typeface="Arial" panose="020B0604020202020204" pitchFamily="34" charset="0"/>
              <a:buChar char="•"/>
            </a:pPr>
            <a:endParaRPr lang="en-US" sz="1600" dirty="0"/>
          </a:p>
          <a:p>
            <a:pPr>
              <a:buFont typeface="Arial" panose="020B0604020202020204" pitchFamily="34" charset="0"/>
              <a:buChar char="•"/>
            </a:pPr>
            <a:r>
              <a:rPr lang="en-US" sz="1600" dirty="0"/>
              <a:t>Each frame is just an </a:t>
            </a:r>
            <a:r>
              <a:rPr lang="en-US" sz="1600" b="1" dirty="0">
                <a:solidFill>
                  <a:srgbClr val="0070C0"/>
                </a:solidFill>
              </a:rPr>
              <a:t>image</a:t>
            </a:r>
            <a:r>
              <a:rPr lang="en-US" sz="1600" dirty="0">
                <a:solidFill>
                  <a:srgbClr val="0070C0"/>
                </a:solidFill>
              </a:rPr>
              <a:t> </a:t>
            </a:r>
            <a:r>
              <a:rPr lang="en-US" sz="1600" dirty="0"/>
              <a:t>and hence </a:t>
            </a:r>
            <a:r>
              <a:rPr lang="en-US" sz="1600" b="1" dirty="0">
                <a:solidFill>
                  <a:srgbClr val="0070C0"/>
                </a:solidFill>
              </a:rPr>
              <a:t>train CNN (Convolutional Neural Network) to approximate </a:t>
            </a:r>
            <a:r>
              <a:rPr lang="en-US" sz="1600" dirty="0"/>
              <a:t>the input images (states and actions) to the output rewards relationships</a:t>
            </a:r>
          </a:p>
          <a:p>
            <a:pPr>
              <a:buFont typeface="Arial" panose="020B0604020202020204" pitchFamily="34" charset="0"/>
              <a:buChar char="•"/>
            </a:pPr>
            <a:endParaRPr lang="en-US" sz="1600" dirty="0"/>
          </a:p>
          <a:p>
            <a:pPr indent="-285750">
              <a:buFont typeface="Arial" panose="020B0604020202020204" pitchFamily="34" charset="0"/>
              <a:buChar char="•"/>
            </a:pPr>
            <a:r>
              <a:rPr lang="en-US" sz="1600" dirty="0"/>
              <a:t>Supervised Learning learns Relationship (Classification / Regression); </a:t>
            </a:r>
            <a:r>
              <a:rPr lang="en-US" sz="1600" b="1" dirty="0">
                <a:solidFill>
                  <a:srgbClr val="0070C0"/>
                </a:solidFill>
              </a:rPr>
              <a:t>RL learns Policy (Strategy)</a:t>
            </a:r>
          </a:p>
          <a:p>
            <a:pPr marL="57150" indent="0"/>
            <a:endParaRPr lang="en-US" sz="1600" dirty="0"/>
          </a:p>
          <a:p>
            <a:pPr marL="457200" lvl="1" indent="0">
              <a:buNone/>
            </a:pPr>
            <a:endParaRPr lang="en-US" sz="1600" dirty="0"/>
          </a:p>
        </p:txBody>
      </p:sp>
    </p:spTree>
    <p:extLst>
      <p:ext uri="{BB962C8B-B14F-4D97-AF65-F5344CB8AC3E}">
        <p14:creationId xmlns:p14="http://schemas.microsoft.com/office/powerpoint/2010/main" val="302685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dirty="0"/>
              <a:t>Build different modules to generate different types of charts. By inputting raw historical data such as volumes and prices into Chart Generator, it will</a:t>
            </a:r>
            <a:r>
              <a:rPr lang="en-US" sz="1800" b="1" dirty="0">
                <a:solidFill>
                  <a:srgbClr val="0070C0"/>
                </a:solidFill>
              </a:rPr>
              <a:t> convert the data into corresponding technical graphs </a:t>
            </a:r>
            <a:r>
              <a:rPr lang="en-US" sz="1800" dirty="0"/>
              <a:t>such as Candle Sticks, MACD, RSI. </a:t>
            </a:r>
          </a:p>
          <a:p>
            <a:pPr lvl="0">
              <a:buFont typeface="Arial" panose="020B0604020202020204" pitchFamily="34" charset="0"/>
              <a:buChar char="•"/>
            </a:pPr>
            <a:endParaRPr lang="en-US" sz="1800" b="1" dirty="0"/>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140968"/>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3" y="306896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544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Overfitting</a:t>
            </a:r>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solidFill>
                  <a:srgbClr val="0070C0"/>
                </a:solidFill>
              </a:rPr>
              <a:t>In-sample training </a:t>
            </a:r>
            <a:r>
              <a:rPr lang="en-US" sz="1800" dirty="0"/>
              <a:t>gives high accuracy (false hope) but out-sample accuracy drops significantly. </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sp>
        <p:nvSpPr>
          <p:cNvPr id="4" name="TextBox 3"/>
          <p:cNvSpPr txBox="1"/>
          <p:nvPr/>
        </p:nvSpPr>
        <p:spPr>
          <a:xfrm>
            <a:off x="1115617" y="3129161"/>
            <a:ext cx="3600399" cy="1384995"/>
          </a:xfrm>
          <a:prstGeom prst="rect">
            <a:avLst/>
          </a:prstGeom>
          <a:noFill/>
        </p:spPr>
        <p:txBody>
          <a:bodyPr wrap="square" rtlCol="0">
            <a:spAutoFit/>
          </a:bodyPr>
          <a:lstStyle/>
          <a:p>
            <a:r>
              <a:rPr lang="en-US" sz="1400" b="1" dirty="0"/>
              <a:t>Marcos </a:t>
            </a:r>
            <a:r>
              <a:rPr lang="en-US" sz="1400" b="1" dirty="0" err="1"/>
              <a:t>López</a:t>
            </a:r>
            <a:r>
              <a:rPr lang="en-US" sz="1400" b="1" dirty="0"/>
              <a:t> de Prado: </a:t>
            </a:r>
            <a:r>
              <a:rPr lang="en-US" sz="1400" i="1" dirty="0"/>
              <a:t>“Machine learning algorithms will </a:t>
            </a:r>
            <a:r>
              <a:rPr lang="en-US" sz="1400" b="1" i="1" dirty="0">
                <a:solidFill>
                  <a:srgbClr val="0070C0"/>
                </a:solidFill>
              </a:rPr>
              <a:t>always identify a pattern</a:t>
            </a:r>
            <a:r>
              <a:rPr lang="en-US" sz="1400" i="1" dirty="0"/>
              <a:t>, even if there is none. The algorithms can </a:t>
            </a:r>
            <a:r>
              <a:rPr lang="en-US" sz="1400" b="1" i="1" dirty="0">
                <a:solidFill>
                  <a:srgbClr val="0070C0"/>
                </a:solidFill>
              </a:rPr>
              <a:t>view flukes as patterns </a:t>
            </a:r>
            <a:r>
              <a:rPr lang="en-US" sz="1400" i="1" dirty="0"/>
              <a:t>and hence are likely to identify false strategies. </a:t>
            </a:r>
          </a:p>
        </p:txBody>
      </p:sp>
      <p:pic>
        <p:nvPicPr>
          <p:cNvPr id="6" name="Picture 2" descr="https://cdn-images-1.medium.com/max/1600/1*UKIHA2AHtB9WPG-KrfwS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33" y="2204862"/>
            <a:ext cx="3384376" cy="40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2901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Limitation of Deep Learning</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Everything is a </a:t>
            </a:r>
            <a:r>
              <a:rPr lang="en-US" sz="1800" b="1" dirty="0">
                <a:solidFill>
                  <a:srgbClr val="0070C0"/>
                </a:solidFill>
              </a:rPr>
              <a:t>vector</a:t>
            </a:r>
            <a:r>
              <a:rPr lang="en-US" sz="1800" dirty="0"/>
              <a:t> (is a point in a geometric space). Each layer in a deep learning model operates one simple </a:t>
            </a:r>
            <a:r>
              <a:rPr lang="en-US" sz="1800" b="1" dirty="0">
                <a:solidFill>
                  <a:srgbClr val="0070C0"/>
                </a:solidFill>
              </a:rPr>
              <a:t>geometric transformation </a:t>
            </a:r>
            <a:r>
              <a:rPr lang="en-US" sz="1800" dirty="0"/>
              <a:t>on the data that goes through it.</a:t>
            </a:r>
          </a:p>
          <a:p>
            <a:pPr>
              <a:buFont typeface="Arial" panose="020B0604020202020204" pitchFamily="34" charset="0"/>
              <a:buChar char="•"/>
            </a:pPr>
            <a:endParaRPr lang="en-US" sz="1800" dirty="0"/>
          </a:p>
          <a:p>
            <a:pPr>
              <a:buFont typeface="Arial" panose="020B0604020202020204" pitchFamily="34" charset="0"/>
              <a:buChar char="•"/>
            </a:pPr>
            <a:r>
              <a:rPr lang="en-US" sz="1800" dirty="0"/>
              <a:t>This complex transformation attempts to </a:t>
            </a:r>
            <a:r>
              <a:rPr lang="en-US" sz="1800" b="1" dirty="0">
                <a:solidFill>
                  <a:srgbClr val="0070C0"/>
                </a:solidFill>
              </a:rPr>
              <a:t>maps the input space to the target space</a:t>
            </a:r>
            <a:r>
              <a:rPr lang="en-US" sz="1800" dirty="0"/>
              <a:t>, one point at a time. This transformation is </a:t>
            </a:r>
            <a:r>
              <a:rPr lang="en-US" sz="1800" b="1" dirty="0">
                <a:solidFill>
                  <a:srgbClr val="0070C0"/>
                </a:solidFill>
              </a:rPr>
              <a:t>parametrized by the weights of the layers</a:t>
            </a:r>
            <a:r>
              <a:rPr lang="en-US" sz="1800" dirty="0"/>
              <a:t>, which are iteratively updated based on how well the model is currently performing.   </a:t>
            </a:r>
          </a:p>
          <a:p>
            <a:pPr>
              <a:buFont typeface="Arial" panose="020B0604020202020204" pitchFamily="34" charset="0"/>
              <a:buChar char="•"/>
            </a:pPr>
            <a:endParaRPr lang="en-US" sz="1800" dirty="0"/>
          </a:p>
          <a:p>
            <a:pPr>
              <a:buFont typeface="Arial" panose="020B0604020202020204" pitchFamily="34" charset="0"/>
              <a:buChar char="•"/>
            </a:pPr>
            <a:r>
              <a:rPr lang="en-US" sz="1800" dirty="0"/>
              <a:t> A 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constraint.</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7468274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Limitation of Deep Learning</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Turning 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a:t>Deep 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a:t>Our 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Tree>
    <p:extLst>
      <p:ext uri="{BB962C8B-B14F-4D97-AF65-F5344CB8AC3E}">
        <p14:creationId xmlns:p14="http://schemas.microsoft.com/office/powerpoint/2010/main" val="9712985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Short term trading</a:t>
            </a:r>
            <a:r>
              <a:rPr lang="en-US" sz="1800" dirty="0"/>
              <a:t>: (e.g. high frequency, market making) </a:t>
            </a:r>
            <a:r>
              <a:rPr lang="en-US" sz="1800" b="1" dirty="0">
                <a:solidFill>
                  <a:srgbClr val="0070C0"/>
                </a:solidFill>
              </a:rPr>
              <a:t>humans already play a very small role</a:t>
            </a:r>
            <a:r>
              <a:rPr lang="en-US" sz="1800" dirty="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072E"/>
                </a:solidFill>
              </a:rPr>
              <a:t>Medium term investment horizon</a:t>
            </a:r>
            <a:r>
              <a:rPr lang="en-US" sz="1800" dirty="0"/>
              <a:t>: machines are </a:t>
            </a:r>
            <a:r>
              <a:rPr lang="en-US" sz="1800" b="1" dirty="0">
                <a:solidFill>
                  <a:srgbClr val="0070C0"/>
                </a:solidFill>
              </a:rPr>
              <a:t>becoming increasingly relevant</a:t>
            </a:r>
            <a:r>
              <a:rPr lang="en-US" sz="1800" dirty="0"/>
              <a:t>. It can quickly analyze news feeds and tweets, process earnings statements, scrape websites, and trade on these instantaneously. These strategies are already eroding the advantage of fundamental analysts, equity long-short managers and macro investors. </a:t>
            </a:r>
          </a:p>
          <a:p>
            <a:pPr>
              <a:buFont typeface="Arial" panose="020B0604020202020204" pitchFamily="34" charset="0"/>
              <a:buChar char="•"/>
            </a:pPr>
            <a:endParaRPr lang="en-US" sz="1800" dirty="0"/>
          </a:p>
          <a:p>
            <a:pPr>
              <a:buFont typeface="Arial" panose="020B0604020202020204" pitchFamily="34" charset="0"/>
              <a:buChar char="•"/>
            </a:pPr>
            <a:r>
              <a:rPr lang="en-US" sz="1800" b="1" dirty="0"/>
              <a:t>Long term horizon</a:t>
            </a:r>
            <a:r>
              <a:rPr lang="en-US" sz="1800" dirty="0"/>
              <a:t>: </a:t>
            </a:r>
            <a:r>
              <a:rPr lang="en-US" sz="1800" b="1" dirty="0">
                <a:solidFill>
                  <a:srgbClr val="0070C0"/>
                </a:solidFill>
              </a:rPr>
              <a:t>machines will likely not be able to compete with strong macro and fundamental human investors </a:t>
            </a:r>
            <a:r>
              <a:rPr lang="en-US" sz="1800" b="1" dirty="0">
                <a:solidFill>
                  <a:srgbClr val="00B050"/>
                </a:solidFill>
              </a:rPr>
              <a:t>(yet !?)</a:t>
            </a:r>
            <a:r>
              <a:rPr lang="en-US" sz="1800" dirty="0"/>
              <a:t>. Machines will likely not do well in assessing regime changes (market turning points) and forecasts which involve interpreting more complicated human responses such as those of politicians and central bankers, understanding client positioning, or anticipating crowding.</a:t>
            </a:r>
          </a:p>
          <a:p>
            <a:pPr lvl="1"/>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Tree>
    <p:extLst>
      <p:ext uri="{BB962C8B-B14F-4D97-AF65-F5344CB8AC3E}">
        <p14:creationId xmlns:p14="http://schemas.microsoft.com/office/powerpoint/2010/main" val="1145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labelling – </a:t>
            </a:r>
            <a:r>
              <a:rPr lang="en-US" dirty="0" err="1"/>
              <a:t>Telsa</a:t>
            </a:r>
            <a:r>
              <a:rPr lang="en-US" dirty="0"/>
              <a:t> Self Driving Car</a:t>
            </a:r>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p:txBody>
      </p:sp>
      <p:pic>
        <p:nvPicPr>
          <p:cNvPr id="11" name="圖片 61" descr="相關圖片">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72816"/>
            <a:ext cx="6912768" cy="4464496"/>
          </a:xfrm>
          <a:prstGeom prst="rect">
            <a:avLst/>
          </a:prstGeom>
          <a:noFill/>
          <a:ln>
            <a:noFill/>
          </a:ln>
        </p:spPr>
      </p:pic>
    </p:spTree>
    <p:extLst>
      <p:ext uri="{BB962C8B-B14F-4D97-AF65-F5344CB8AC3E}">
        <p14:creationId xmlns:p14="http://schemas.microsoft.com/office/powerpoint/2010/main" val="332069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Games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22" y="2204864"/>
            <a:ext cx="7694686" cy="3670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0354" y="5962997"/>
            <a:ext cx="6345088" cy="338554"/>
          </a:xfrm>
          <a:prstGeom prst="rect">
            <a:avLst/>
          </a:prstGeom>
          <a:noFill/>
        </p:spPr>
        <p:txBody>
          <a:bodyPr wrap="square" rtlCol="0">
            <a:spAutoFit/>
          </a:bodyPr>
          <a:lstStyle/>
          <a:p>
            <a:r>
              <a:rPr lang="en-US" sz="1600" b="1" dirty="0"/>
              <a:t>Source</a:t>
            </a:r>
            <a:r>
              <a:rPr lang="en-US" sz="1600" dirty="0"/>
              <a:t>: </a:t>
            </a:r>
            <a:r>
              <a:rPr lang="en-US" sz="1600" dirty="0">
                <a:hlinkClick r:id="rId3"/>
              </a:rPr>
              <a:t>A Survey of Deep Reinforcement Learning in Video Games</a:t>
            </a:r>
            <a:endParaRPr lang="en-US" sz="1600" dirty="0"/>
          </a:p>
        </p:txBody>
      </p:sp>
      <p:sp>
        <p:nvSpPr>
          <p:cNvPr id="6" name="TextBox 5"/>
          <p:cNvSpPr txBox="1"/>
          <p:nvPr/>
        </p:nvSpPr>
        <p:spPr>
          <a:xfrm>
            <a:off x="251520" y="1692097"/>
            <a:ext cx="8464818" cy="646331"/>
          </a:xfrm>
          <a:prstGeom prst="rect">
            <a:avLst/>
          </a:prstGeom>
          <a:noFill/>
        </p:spPr>
        <p:txBody>
          <a:bodyPr wrap="none" rtlCol="0">
            <a:spAutoFit/>
          </a:bodyPr>
          <a:lstStyle/>
          <a:p>
            <a:r>
              <a:rPr lang="en-US" sz="1800" dirty="0"/>
              <a:t>This method is very </a:t>
            </a:r>
            <a:r>
              <a:rPr lang="en-US" sz="1800" b="1" u="sng" dirty="0">
                <a:solidFill>
                  <a:srgbClr val="0070C0"/>
                </a:solidFill>
              </a:rPr>
              <a:t>generic</a:t>
            </a:r>
            <a:r>
              <a:rPr lang="en-US" sz="1800" dirty="0">
                <a:solidFill>
                  <a:srgbClr val="0070C0"/>
                </a:solidFill>
              </a:rPr>
              <a:t> </a:t>
            </a:r>
            <a:r>
              <a:rPr lang="en-US" sz="1800" dirty="0"/>
              <a:t>and can apply to many different games: </a:t>
            </a:r>
            <a:r>
              <a:rPr lang="en-US" sz="1800" dirty="0">
                <a:hlinkClick r:id="rId4"/>
              </a:rPr>
              <a:t>Code Demo</a:t>
            </a:r>
            <a:endParaRPr lang="en-US" sz="1800" dirty="0"/>
          </a:p>
          <a:p>
            <a:endParaRPr lang="en-US" sz="1800" dirty="0"/>
          </a:p>
        </p:txBody>
      </p:sp>
    </p:spTree>
    <p:extLst>
      <p:ext uri="{BB962C8B-B14F-4D97-AF65-F5344CB8AC3E}">
        <p14:creationId xmlns:p14="http://schemas.microsoft.com/office/powerpoint/2010/main" val="1865381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19236</TotalTime>
  <Words>5029</Words>
  <Application>Microsoft Office PowerPoint</Application>
  <PresentationFormat>On-screen Show (4:3)</PresentationFormat>
  <Paragraphs>613</Paragraphs>
  <Slides>85</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85</vt:i4>
      </vt:variant>
    </vt:vector>
  </HeadingPairs>
  <TitlesOfParts>
    <vt:vector size="93" baseType="lpstr">
      <vt:lpstr>ＭＳ Ｐゴシック</vt:lpstr>
      <vt:lpstr>新細明體</vt:lpstr>
      <vt:lpstr>Arial</vt:lpstr>
      <vt:lpstr>Constantia</vt:lpstr>
      <vt:lpstr>Times</vt:lpstr>
      <vt:lpstr>Verdana</vt:lpstr>
      <vt:lpstr>Wingdings</vt:lpstr>
      <vt:lpstr>PowerPoint Template-CBF</vt:lpstr>
      <vt:lpstr>Big Data, AI, Machine Learning, Investment and Algo Trading</vt:lpstr>
      <vt:lpstr>AlphaGo</vt:lpstr>
      <vt:lpstr>Traditional AI Approach</vt:lpstr>
      <vt:lpstr>Reinforcement Learning</vt:lpstr>
      <vt:lpstr>Reinforcement Learning</vt:lpstr>
      <vt:lpstr>Reinforcement Learning</vt:lpstr>
      <vt:lpstr>Deep Learning + Reinforcement Learning</vt:lpstr>
      <vt:lpstr>Deep Reinforcement Learning</vt:lpstr>
      <vt:lpstr>Deep Reinforcement Learning on Games</vt:lpstr>
      <vt:lpstr>Deep Reinforcement Learning on Self-driving</vt:lpstr>
      <vt:lpstr>Deep Reinforcement Learning on ChatGPT</vt:lpstr>
      <vt:lpstr>Deep Reinforcement Learning on Trading</vt:lpstr>
      <vt:lpstr>Deep Reinforcement Learning on Trading</vt:lpstr>
      <vt:lpstr>Deep Reinforcement Learning on Trading</vt:lpstr>
      <vt:lpstr>PowerPoint Presentation</vt:lpstr>
      <vt:lpstr>Deep Reinforcement Learning on Trading</vt:lpstr>
      <vt:lpstr>Deep Reinforcement Learning on Trading</vt:lpstr>
      <vt:lpstr>Challenges in Trading &amp; Investment</vt:lpstr>
      <vt:lpstr>Challenges – Data Cost</vt:lpstr>
      <vt:lpstr>Challenges – Transaction Cost</vt:lpstr>
      <vt:lpstr>Challenges – Infrastructure Cost</vt:lpstr>
      <vt:lpstr>Challenges – Scale</vt:lpstr>
      <vt:lpstr>Challenges – Data Source</vt:lpstr>
      <vt:lpstr>Challenges – Correlation vs Causality</vt:lpstr>
      <vt:lpstr>Challenges – Feature Engineering</vt:lpstr>
      <vt:lpstr>Challenges - Regime Switching</vt:lpstr>
      <vt:lpstr>Challenges – Complexities</vt:lpstr>
      <vt:lpstr>Challenges – Domain Knowledge</vt:lpstr>
      <vt:lpstr>PowerPoint Presentation</vt:lpstr>
      <vt:lpstr>Challenges - Psychological </vt:lpstr>
      <vt:lpstr>Challenges - Psychological </vt:lpstr>
      <vt:lpstr>Challenges – False Belief</vt:lpstr>
      <vt:lpstr>Challenges - Summary</vt:lpstr>
      <vt:lpstr>Thoughts and Discussions</vt:lpstr>
      <vt:lpstr>Thoughts and Discussions</vt:lpstr>
      <vt:lpstr>Professor / Academia Thoughts</vt:lpstr>
      <vt:lpstr>Scientist / Engineer Thoughts</vt:lpstr>
      <vt:lpstr>Mathematician / Industry Practitioner Thoughts</vt:lpstr>
      <vt:lpstr>General People Thoughts</vt:lpstr>
      <vt:lpstr>General People Thoughts</vt:lpstr>
      <vt:lpstr>My Thoughts on Algo Trading and AI</vt:lpstr>
      <vt:lpstr>My Thoughts on Algo Trading and AI</vt:lpstr>
      <vt:lpstr>PowerPoint Presentation</vt:lpstr>
      <vt:lpstr>Limitation of Deep Learning</vt:lpstr>
      <vt:lpstr>Deep Learning requires many Data </vt:lpstr>
      <vt:lpstr>Data labelling – Telsa Self Driving Car</vt:lpstr>
      <vt:lpstr>Data labelling Bias</vt:lpstr>
      <vt:lpstr>Algorithmic Biased</vt:lpstr>
      <vt:lpstr>Algorithmic Biased – Self Driving Car</vt:lpstr>
      <vt:lpstr>Algorithmic Biased – Self Driving Car</vt:lpstr>
      <vt:lpstr>Deep Learning is a Black-Box</vt:lpstr>
      <vt:lpstr>Deep Learning is a Black-Box</vt:lpstr>
      <vt:lpstr>My Thoughts on AI</vt:lpstr>
      <vt:lpstr>My Thoughts on AI</vt:lpstr>
      <vt:lpstr>Appendix</vt:lpstr>
      <vt:lpstr>Summary of Machine Learning</vt:lpstr>
      <vt:lpstr>Summary of the Algorithms</vt:lpstr>
      <vt:lpstr>Summary of the Usages</vt:lpstr>
      <vt:lpstr>Machine Learning – Over fit / Under fit</vt:lpstr>
      <vt:lpstr>Machine Learning – Over fit / Under fit</vt:lpstr>
      <vt:lpstr>Machine Learning – Over fit / Under fit</vt:lpstr>
      <vt:lpstr>Machine Learning – Over fit / Under fit</vt:lpstr>
      <vt:lpstr>Machine Learning – Over fit / Under fit</vt:lpstr>
      <vt:lpstr>Deep Learning vs Other Machine Learning</vt:lpstr>
      <vt:lpstr>Deep Learning vs Other Machine Learning</vt:lpstr>
      <vt:lpstr>Trading Strategies - Biz </vt:lpstr>
      <vt:lpstr>Trading Strategies – Fee Structure</vt:lpstr>
      <vt:lpstr>Trading Strategies – Fee Structure</vt:lpstr>
      <vt:lpstr>Trading Strategies - Risk Management</vt:lpstr>
      <vt:lpstr>Trading Strategies - Workflow</vt:lpstr>
      <vt:lpstr>Trading Strategies - Workflow</vt:lpstr>
      <vt:lpstr>Trading Strategies - Workflow</vt:lpstr>
      <vt:lpstr>Trading Strategies - Workflow</vt:lpstr>
      <vt:lpstr>Trading Strategies – Supervised Learning </vt:lpstr>
      <vt:lpstr>Trading Strategies – Reinforcement Learning</vt:lpstr>
      <vt:lpstr>Trading Strategies – Trading Charts</vt:lpstr>
      <vt:lpstr>Trading Strategies – Trading Charts</vt:lpstr>
      <vt:lpstr>Trading Strategies - Trading Charts</vt:lpstr>
      <vt:lpstr>Trading Strategies – Trading Charts</vt:lpstr>
      <vt:lpstr>Trading Strategies - Trading Charts</vt:lpstr>
      <vt:lpstr>Challenges - Overfitting</vt:lpstr>
      <vt:lpstr>Limitation of Deep Learning</vt:lpstr>
      <vt:lpstr>Limitation of Deep Learning</vt:lpstr>
      <vt:lpstr>Roles of Humans and Machines</vt:lpstr>
      <vt:lpstr>Data labelling – Telsa Self Driving Car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237</cp:revision>
  <cp:lastPrinted>2013-10-02T07:30:28Z</cp:lastPrinted>
  <dcterms:created xsi:type="dcterms:W3CDTF">2018-01-14T13:40:03Z</dcterms:created>
  <dcterms:modified xsi:type="dcterms:W3CDTF">2024-02-23T02:21:10Z</dcterms:modified>
</cp:coreProperties>
</file>